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26.jpg" ContentType="image/jpg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5" r:id="rId5"/>
    <p:sldMasterId id="2147483672" r:id="rId6"/>
  </p:sldMasterIdLst>
  <p:notesMasterIdLst>
    <p:notesMasterId r:id="rId17"/>
  </p:notesMasterIdLst>
  <p:handoutMasterIdLst>
    <p:handoutMasterId r:id="rId18"/>
  </p:handoutMasterIdLst>
  <p:sldIdLst>
    <p:sldId id="278" r:id="rId7"/>
    <p:sldId id="279" r:id="rId8"/>
    <p:sldId id="280" r:id="rId9"/>
    <p:sldId id="295" r:id="rId10"/>
    <p:sldId id="291" r:id="rId11"/>
    <p:sldId id="294" r:id="rId12"/>
    <p:sldId id="282" r:id="rId13"/>
    <p:sldId id="284" r:id="rId14"/>
    <p:sldId id="285" r:id="rId15"/>
    <p:sldId id="29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A836"/>
    <a:srgbClr val="E20C44"/>
    <a:srgbClr val="14879C"/>
    <a:srgbClr val="1780BD"/>
    <a:srgbClr val="004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9AE6C7-63D5-4D52-BA9F-F286CF9E882C}" v="12" dt="2025-10-13T13:46:21.6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502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 Thorley" userId="e91f0452-117f-46e2-99f2-f415446b1f0c" providerId="ADAL" clId="{0492CF61-FA28-45B7-B637-27986EAFE7DD}"/>
    <pc:docChg chg="undo custSel addSld delSld modSld sldOrd">
      <pc:chgData name="Vicki Thorley" userId="e91f0452-117f-46e2-99f2-f415446b1f0c" providerId="ADAL" clId="{0492CF61-FA28-45B7-B637-27986EAFE7DD}" dt="2025-10-13T13:46:22.987" v="2001" actId="47"/>
      <pc:docMkLst>
        <pc:docMk/>
      </pc:docMkLst>
      <pc:sldChg chg="modSp add del mod">
        <pc:chgData name="Vicki Thorley" userId="e91f0452-117f-46e2-99f2-f415446b1f0c" providerId="ADAL" clId="{0492CF61-FA28-45B7-B637-27986EAFE7DD}" dt="2025-10-08T14:58:54.535" v="721"/>
        <pc:sldMkLst>
          <pc:docMk/>
          <pc:sldMk cId="0" sldId="262"/>
        </pc:sldMkLst>
      </pc:sldChg>
      <pc:sldChg chg="add del">
        <pc:chgData name="Vicki Thorley" userId="e91f0452-117f-46e2-99f2-f415446b1f0c" providerId="ADAL" clId="{0492CF61-FA28-45B7-B637-27986EAFE7DD}" dt="2025-10-08T15:05:56.968" v="1005" actId="47"/>
        <pc:sldMkLst>
          <pc:docMk/>
          <pc:sldMk cId="0" sldId="263"/>
        </pc:sldMkLst>
      </pc:sldChg>
      <pc:sldChg chg="add del">
        <pc:chgData name="Vicki Thorley" userId="e91f0452-117f-46e2-99f2-f415446b1f0c" providerId="ADAL" clId="{0492CF61-FA28-45B7-B637-27986EAFE7DD}" dt="2025-10-08T15:05:54.303" v="1004" actId="47"/>
        <pc:sldMkLst>
          <pc:docMk/>
          <pc:sldMk cId="0" sldId="264"/>
        </pc:sldMkLst>
      </pc:sldChg>
      <pc:sldChg chg="modSp mod">
        <pc:chgData name="Vicki Thorley" userId="e91f0452-117f-46e2-99f2-f415446b1f0c" providerId="ADAL" clId="{0492CF61-FA28-45B7-B637-27986EAFE7DD}" dt="2025-10-10T08:36:00.606" v="1995" actId="207"/>
        <pc:sldMkLst>
          <pc:docMk/>
          <pc:sldMk cId="895604894" sldId="278"/>
        </pc:sldMkLst>
        <pc:spChg chg="mod">
          <ac:chgData name="Vicki Thorley" userId="e91f0452-117f-46e2-99f2-f415446b1f0c" providerId="ADAL" clId="{0492CF61-FA28-45B7-B637-27986EAFE7DD}" dt="2025-10-09T09:39:29.463" v="1061" actId="1076"/>
          <ac:spMkLst>
            <pc:docMk/>
            <pc:sldMk cId="895604894" sldId="278"/>
            <ac:spMk id="2" creationId="{FFBE2D5C-F12F-E73F-1C59-DEDA1B65CFB3}"/>
          </ac:spMkLst>
        </pc:spChg>
        <pc:spChg chg="mod">
          <ac:chgData name="Vicki Thorley" userId="e91f0452-117f-46e2-99f2-f415446b1f0c" providerId="ADAL" clId="{0492CF61-FA28-45B7-B637-27986EAFE7DD}" dt="2025-10-10T08:36:00.606" v="1995" actId="207"/>
          <ac:spMkLst>
            <pc:docMk/>
            <pc:sldMk cId="895604894" sldId="278"/>
            <ac:spMk id="3" creationId="{B7A93917-FF39-7481-0C42-7591352C6FB1}"/>
          </ac:spMkLst>
        </pc:spChg>
      </pc:sldChg>
      <pc:sldChg chg="addSp delSp modSp add del mod ord">
        <pc:chgData name="Vicki Thorley" userId="e91f0452-117f-46e2-99f2-f415446b1f0c" providerId="ADAL" clId="{0492CF61-FA28-45B7-B637-27986EAFE7DD}" dt="2025-10-09T14:12:08.776" v="1581" actId="1076"/>
        <pc:sldMkLst>
          <pc:docMk/>
          <pc:sldMk cId="4250101424" sldId="279"/>
        </pc:sldMkLst>
        <pc:spChg chg="mod">
          <ac:chgData name="Vicki Thorley" userId="e91f0452-117f-46e2-99f2-f415446b1f0c" providerId="ADAL" clId="{0492CF61-FA28-45B7-B637-27986EAFE7DD}" dt="2025-10-09T08:48:06.056" v="1006" actId="1076"/>
          <ac:spMkLst>
            <pc:docMk/>
            <pc:sldMk cId="4250101424" sldId="279"/>
            <ac:spMk id="30" creationId="{4438AEEA-1C2B-3A11-1FEE-193F39E916A1}"/>
          </ac:spMkLst>
        </pc:spChg>
        <pc:spChg chg="mod">
          <ac:chgData name="Vicki Thorley" userId="e91f0452-117f-46e2-99f2-f415446b1f0c" providerId="ADAL" clId="{0492CF61-FA28-45B7-B637-27986EAFE7DD}" dt="2025-10-08T14:56:40.268" v="699" actId="1076"/>
          <ac:spMkLst>
            <pc:docMk/>
            <pc:sldMk cId="4250101424" sldId="279"/>
            <ac:spMk id="54" creationId="{0F64BB74-6593-2885-9C21-4CCD5A2B06B8}"/>
          </ac:spMkLst>
        </pc:spChg>
        <pc:spChg chg="mod">
          <ac:chgData name="Vicki Thorley" userId="e91f0452-117f-46e2-99f2-f415446b1f0c" providerId="ADAL" clId="{0492CF61-FA28-45B7-B637-27986EAFE7DD}" dt="2025-10-08T14:56:40.268" v="699" actId="1076"/>
          <ac:spMkLst>
            <pc:docMk/>
            <pc:sldMk cId="4250101424" sldId="279"/>
            <ac:spMk id="56" creationId="{4B5EAC43-973B-100C-BB54-0727F5911106}"/>
          </ac:spMkLst>
        </pc:spChg>
        <pc:picChg chg="add mod">
          <ac:chgData name="Vicki Thorley" userId="e91f0452-117f-46e2-99f2-f415446b1f0c" providerId="ADAL" clId="{0492CF61-FA28-45B7-B637-27986EAFE7DD}" dt="2025-10-09T14:12:08.776" v="1581" actId="1076"/>
          <ac:picMkLst>
            <pc:docMk/>
            <pc:sldMk cId="4250101424" sldId="279"/>
            <ac:picMk id="6" creationId="{2C147A20-7DA6-B183-2A7C-32E39ECE4F77}"/>
          </ac:picMkLst>
        </pc:picChg>
      </pc:sldChg>
      <pc:sldChg chg="addSp delSp modSp mod">
        <pc:chgData name="Vicki Thorley" userId="e91f0452-117f-46e2-99f2-f415446b1f0c" providerId="ADAL" clId="{0492CF61-FA28-45B7-B637-27986EAFE7DD}" dt="2025-10-09T08:48:39.844" v="1013" actId="108"/>
        <pc:sldMkLst>
          <pc:docMk/>
          <pc:sldMk cId="1034870441" sldId="280"/>
        </pc:sldMkLst>
        <pc:spChg chg="mod">
          <ac:chgData name="Vicki Thorley" userId="e91f0452-117f-46e2-99f2-f415446b1f0c" providerId="ADAL" clId="{0492CF61-FA28-45B7-B637-27986EAFE7DD}" dt="2025-10-08T14:53:59.001" v="653" actId="20577"/>
          <ac:spMkLst>
            <pc:docMk/>
            <pc:sldMk cId="1034870441" sldId="280"/>
            <ac:spMk id="2" creationId="{0CF7048A-A248-0C30-2516-BA629F469F3A}"/>
          </ac:spMkLst>
        </pc:spChg>
        <pc:spChg chg="add mod">
          <ac:chgData name="Vicki Thorley" userId="e91f0452-117f-46e2-99f2-f415446b1f0c" providerId="ADAL" clId="{0492CF61-FA28-45B7-B637-27986EAFE7DD}" dt="2025-10-09T08:48:23.093" v="1008" actId="255"/>
          <ac:spMkLst>
            <pc:docMk/>
            <pc:sldMk cId="1034870441" sldId="280"/>
            <ac:spMk id="47" creationId="{DFF251AC-4502-8B42-C5C0-33C79D2E4A35}"/>
          </ac:spMkLst>
        </pc:spChg>
        <pc:spChg chg="add mod">
          <ac:chgData name="Vicki Thorley" userId="e91f0452-117f-46e2-99f2-f415446b1f0c" providerId="ADAL" clId="{0492CF61-FA28-45B7-B637-27986EAFE7DD}" dt="2025-10-09T08:48:25.777" v="1009" actId="108"/>
          <ac:spMkLst>
            <pc:docMk/>
            <pc:sldMk cId="1034870441" sldId="280"/>
            <ac:spMk id="49" creationId="{FAC62665-4DDD-1276-B278-1B96409383EF}"/>
          </ac:spMkLst>
        </pc:spChg>
        <pc:spChg chg="add mod">
          <ac:chgData name="Vicki Thorley" userId="e91f0452-117f-46e2-99f2-f415446b1f0c" providerId="ADAL" clId="{0492CF61-FA28-45B7-B637-27986EAFE7DD}" dt="2025-10-09T08:48:30.116" v="1010" actId="108"/>
          <ac:spMkLst>
            <pc:docMk/>
            <pc:sldMk cId="1034870441" sldId="280"/>
            <ac:spMk id="50" creationId="{E7C4513E-3DFD-2EB4-DE9E-9096439A51E0}"/>
          </ac:spMkLst>
        </pc:spChg>
        <pc:spChg chg="add mod">
          <ac:chgData name="Vicki Thorley" userId="e91f0452-117f-46e2-99f2-f415446b1f0c" providerId="ADAL" clId="{0492CF61-FA28-45B7-B637-27986EAFE7DD}" dt="2025-10-09T08:48:37.028" v="1012" actId="108"/>
          <ac:spMkLst>
            <pc:docMk/>
            <pc:sldMk cId="1034870441" sldId="280"/>
            <ac:spMk id="52" creationId="{7A53DDCE-FAD7-E45F-59A6-340DDB1EDB85}"/>
          </ac:spMkLst>
        </pc:spChg>
        <pc:spChg chg="add mod">
          <ac:chgData name="Vicki Thorley" userId="e91f0452-117f-46e2-99f2-f415446b1f0c" providerId="ADAL" clId="{0492CF61-FA28-45B7-B637-27986EAFE7DD}" dt="2025-10-09T08:48:39.844" v="1013" actId="108"/>
          <ac:spMkLst>
            <pc:docMk/>
            <pc:sldMk cId="1034870441" sldId="280"/>
            <ac:spMk id="53" creationId="{F41F16D1-1BBF-FA8E-2EB7-AA7CE50DD531}"/>
          </ac:spMkLst>
        </pc:spChg>
        <pc:spChg chg="add mod">
          <ac:chgData name="Vicki Thorley" userId="e91f0452-117f-46e2-99f2-f415446b1f0c" providerId="ADAL" clId="{0492CF61-FA28-45B7-B637-27986EAFE7DD}" dt="2025-10-09T08:48:33.741" v="1011" actId="108"/>
          <ac:spMkLst>
            <pc:docMk/>
            <pc:sldMk cId="1034870441" sldId="280"/>
            <ac:spMk id="56" creationId="{C7E0168B-3289-1ADC-F1DA-D9A033D6711F}"/>
          </ac:spMkLst>
        </pc:spChg>
        <pc:picChg chg="add mod">
          <ac:chgData name="Vicki Thorley" userId="e91f0452-117f-46e2-99f2-f415446b1f0c" providerId="ADAL" clId="{0492CF61-FA28-45B7-B637-27986EAFE7DD}" dt="2025-10-08T14:54:32.420" v="661"/>
          <ac:picMkLst>
            <pc:docMk/>
            <pc:sldMk cId="1034870441" sldId="280"/>
            <ac:picMk id="43" creationId="{4DCB01FB-FC5B-49E3-7A8B-E3E9E3D325F1}"/>
          </ac:picMkLst>
        </pc:picChg>
        <pc:picChg chg="add mod">
          <ac:chgData name="Vicki Thorley" userId="e91f0452-117f-46e2-99f2-f415446b1f0c" providerId="ADAL" clId="{0492CF61-FA28-45B7-B637-27986EAFE7DD}" dt="2025-10-08T14:54:32.420" v="661"/>
          <ac:picMkLst>
            <pc:docMk/>
            <pc:sldMk cId="1034870441" sldId="280"/>
            <ac:picMk id="44" creationId="{4B733985-00F8-0EFB-4CE5-464C94EA4C8E}"/>
          </ac:picMkLst>
        </pc:picChg>
        <pc:picChg chg="add mod">
          <ac:chgData name="Vicki Thorley" userId="e91f0452-117f-46e2-99f2-f415446b1f0c" providerId="ADAL" clId="{0492CF61-FA28-45B7-B637-27986EAFE7DD}" dt="2025-10-08T14:54:32.420" v="661"/>
          <ac:picMkLst>
            <pc:docMk/>
            <pc:sldMk cId="1034870441" sldId="280"/>
            <ac:picMk id="46" creationId="{E1A3419A-66D0-1096-4FC6-64731AF69EBE}"/>
          </ac:picMkLst>
        </pc:picChg>
        <pc:picChg chg="add mod">
          <ac:chgData name="Vicki Thorley" userId="e91f0452-117f-46e2-99f2-f415446b1f0c" providerId="ADAL" clId="{0492CF61-FA28-45B7-B637-27986EAFE7DD}" dt="2025-10-08T14:54:32.420" v="661"/>
          <ac:picMkLst>
            <pc:docMk/>
            <pc:sldMk cId="1034870441" sldId="280"/>
            <ac:picMk id="48" creationId="{DF2C042A-D2BD-03C7-8391-76291A3F308A}"/>
          </ac:picMkLst>
        </pc:picChg>
        <pc:picChg chg="add mod">
          <ac:chgData name="Vicki Thorley" userId="e91f0452-117f-46e2-99f2-f415446b1f0c" providerId="ADAL" clId="{0492CF61-FA28-45B7-B637-27986EAFE7DD}" dt="2025-10-08T14:54:32.420" v="661"/>
          <ac:picMkLst>
            <pc:docMk/>
            <pc:sldMk cId="1034870441" sldId="280"/>
            <ac:picMk id="51" creationId="{94A3ACE3-BAD4-E398-E9D6-C865BF1DA51B}"/>
          </ac:picMkLst>
        </pc:picChg>
      </pc:sldChg>
      <pc:sldChg chg="addSp modSp del mod">
        <pc:chgData name="Vicki Thorley" userId="e91f0452-117f-46e2-99f2-f415446b1f0c" providerId="ADAL" clId="{0492CF61-FA28-45B7-B637-27986EAFE7DD}" dt="2025-10-13T13:46:22.987" v="2001" actId="47"/>
        <pc:sldMkLst>
          <pc:docMk/>
          <pc:sldMk cId="3083088177" sldId="281"/>
        </pc:sldMkLst>
      </pc:sldChg>
      <pc:sldChg chg="modSp mod">
        <pc:chgData name="Vicki Thorley" userId="e91f0452-117f-46e2-99f2-f415446b1f0c" providerId="ADAL" clId="{0492CF61-FA28-45B7-B637-27986EAFE7DD}" dt="2025-10-09T08:49:44.342" v="1023" actId="255"/>
        <pc:sldMkLst>
          <pc:docMk/>
          <pc:sldMk cId="1501202979" sldId="282"/>
        </pc:sldMkLst>
        <pc:spChg chg="mod">
          <ac:chgData name="Vicki Thorley" userId="e91f0452-117f-46e2-99f2-f415446b1f0c" providerId="ADAL" clId="{0492CF61-FA28-45B7-B637-27986EAFE7DD}" dt="2025-10-09T08:49:44.342" v="1023" actId="255"/>
          <ac:spMkLst>
            <pc:docMk/>
            <pc:sldMk cId="1501202979" sldId="282"/>
            <ac:spMk id="22" creationId="{8555E81A-DC4D-3F61-2F65-C3198EDE60F8}"/>
          </ac:spMkLst>
        </pc:spChg>
        <pc:spChg chg="mod">
          <ac:chgData name="Vicki Thorley" userId="e91f0452-117f-46e2-99f2-f415446b1f0c" providerId="ADAL" clId="{0492CF61-FA28-45B7-B637-27986EAFE7DD}" dt="2025-10-09T08:49:44.342" v="1023" actId="255"/>
          <ac:spMkLst>
            <pc:docMk/>
            <pc:sldMk cId="1501202979" sldId="282"/>
            <ac:spMk id="23" creationId="{64039726-9BA7-8298-DF21-B827096D0C7D}"/>
          </ac:spMkLst>
        </pc:spChg>
        <pc:spChg chg="mod">
          <ac:chgData name="Vicki Thorley" userId="e91f0452-117f-46e2-99f2-f415446b1f0c" providerId="ADAL" clId="{0492CF61-FA28-45B7-B637-27986EAFE7DD}" dt="2025-10-09T08:49:44.342" v="1023" actId="255"/>
          <ac:spMkLst>
            <pc:docMk/>
            <pc:sldMk cId="1501202979" sldId="282"/>
            <ac:spMk id="30" creationId="{8C1B9A7B-76BE-0ECF-96B7-0D1378F2144E}"/>
          </ac:spMkLst>
        </pc:spChg>
      </pc:sldChg>
      <pc:sldChg chg="addSp delSp modSp mod">
        <pc:chgData name="Vicki Thorley" userId="e91f0452-117f-46e2-99f2-f415446b1f0c" providerId="ADAL" clId="{0492CF61-FA28-45B7-B637-27986EAFE7DD}" dt="2025-10-13T13:36:07.158" v="1999" actId="1076"/>
        <pc:sldMkLst>
          <pc:docMk/>
          <pc:sldMk cId="881297772" sldId="284"/>
        </pc:sldMkLst>
        <pc:spChg chg="add mod">
          <ac:chgData name="Vicki Thorley" userId="e91f0452-117f-46e2-99f2-f415446b1f0c" providerId="ADAL" clId="{0492CF61-FA28-45B7-B637-27986EAFE7DD}" dt="2025-10-13T13:36:01.165" v="1998" actId="1076"/>
          <ac:spMkLst>
            <pc:docMk/>
            <pc:sldMk cId="881297772" sldId="284"/>
            <ac:spMk id="4" creationId="{01827A0F-45CC-2EBD-9030-6788BE5ECD1D}"/>
          </ac:spMkLst>
        </pc:spChg>
        <pc:spChg chg="mod">
          <ac:chgData name="Vicki Thorley" userId="e91f0452-117f-46e2-99f2-f415446b1f0c" providerId="ADAL" clId="{0492CF61-FA28-45B7-B637-27986EAFE7DD}" dt="2025-10-10T08:35:48.580" v="1992" actId="403"/>
          <ac:spMkLst>
            <pc:docMk/>
            <pc:sldMk cId="881297772" sldId="284"/>
            <ac:spMk id="30" creationId="{4438AEEA-1C2B-3A11-1FEE-193F39E916A1}"/>
          </ac:spMkLst>
        </pc:spChg>
        <pc:picChg chg="add mod">
          <ac:chgData name="Vicki Thorley" userId="e91f0452-117f-46e2-99f2-f415446b1f0c" providerId="ADAL" clId="{0492CF61-FA28-45B7-B637-27986EAFE7DD}" dt="2025-10-13T13:36:07.158" v="1999" actId="1076"/>
          <ac:picMkLst>
            <pc:docMk/>
            <pc:sldMk cId="881297772" sldId="284"/>
            <ac:picMk id="9" creationId="{1A3D8EBC-B447-498D-151E-69D4AB10AA85}"/>
          </ac:picMkLst>
        </pc:picChg>
        <pc:picChg chg="add mod">
          <ac:chgData name="Vicki Thorley" userId="e91f0452-117f-46e2-99f2-f415446b1f0c" providerId="ADAL" clId="{0492CF61-FA28-45B7-B637-27986EAFE7DD}" dt="2025-10-10T08:31:43.057" v="1602" actId="208"/>
          <ac:picMkLst>
            <pc:docMk/>
            <pc:sldMk cId="881297772" sldId="284"/>
            <ac:picMk id="11" creationId="{C6C23584-1CC1-7E94-B853-10334DD99308}"/>
          </ac:picMkLst>
        </pc:picChg>
      </pc:sldChg>
      <pc:sldChg chg="modSp mod">
        <pc:chgData name="Vicki Thorley" userId="e91f0452-117f-46e2-99f2-f415446b1f0c" providerId="ADAL" clId="{0492CF61-FA28-45B7-B637-27986EAFE7DD}" dt="2025-10-09T08:50:05.025" v="1024" actId="208"/>
        <pc:sldMkLst>
          <pc:docMk/>
          <pc:sldMk cId="2879577361" sldId="285"/>
        </pc:sldMkLst>
        <pc:picChg chg="mod">
          <ac:chgData name="Vicki Thorley" userId="e91f0452-117f-46e2-99f2-f415446b1f0c" providerId="ADAL" clId="{0492CF61-FA28-45B7-B637-27986EAFE7DD}" dt="2025-10-09T08:50:05.025" v="1024" actId="208"/>
          <ac:picMkLst>
            <pc:docMk/>
            <pc:sldMk cId="2879577361" sldId="285"/>
            <ac:picMk id="3" creationId="{7ED1F26D-ED55-447A-1BD1-C8639B43C4DF}"/>
          </ac:picMkLst>
        </pc:picChg>
      </pc:sldChg>
      <pc:sldChg chg="addSp modSp del mod">
        <pc:chgData name="Vicki Thorley" userId="e91f0452-117f-46e2-99f2-f415446b1f0c" providerId="ADAL" clId="{0492CF61-FA28-45B7-B637-27986EAFE7DD}" dt="2025-10-09T09:40:46.491" v="1073" actId="47"/>
        <pc:sldMkLst>
          <pc:docMk/>
          <pc:sldMk cId="937098736" sldId="292"/>
        </pc:sldMkLst>
      </pc:sldChg>
      <pc:sldChg chg="addSp delSp modSp mod">
        <pc:chgData name="Vicki Thorley" userId="e91f0452-117f-46e2-99f2-f415446b1f0c" providerId="ADAL" clId="{0492CF61-FA28-45B7-B637-27986EAFE7DD}" dt="2025-10-09T09:40:06.906" v="1067" actId="14100"/>
        <pc:sldMkLst>
          <pc:docMk/>
          <pc:sldMk cId="451326233" sldId="293"/>
        </pc:sldMkLst>
        <pc:spChg chg="add mod">
          <ac:chgData name="Vicki Thorley" userId="e91f0452-117f-46e2-99f2-f415446b1f0c" providerId="ADAL" clId="{0492CF61-FA28-45B7-B637-27986EAFE7DD}" dt="2025-10-09T09:40:06.906" v="1067" actId="14100"/>
          <ac:spMkLst>
            <pc:docMk/>
            <pc:sldMk cId="451326233" sldId="293"/>
            <ac:spMk id="8" creationId="{4436025F-E271-8118-E314-8021F0B73E2B}"/>
          </ac:spMkLst>
        </pc:spChg>
      </pc:sldChg>
      <pc:sldChg chg="add">
        <pc:chgData name="Vicki Thorley" userId="e91f0452-117f-46e2-99f2-f415446b1f0c" providerId="ADAL" clId="{0492CF61-FA28-45B7-B637-27986EAFE7DD}" dt="2025-10-09T09:40:44.817" v="1072"/>
        <pc:sldMkLst>
          <pc:docMk/>
          <pc:sldMk cId="1250772350" sldId="294"/>
        </pc:sldMkLst>
      </pc:sldChg>
      <pc:sldChg chg="add">
        <pc:chgData name="Vicki Thorley" userId="e91f0452-117f-46e2-99f2-f415446b1f0c" providerId="ADAL" clId="{0492CF61-FA28-45B7-B637-27986EAFE7DD}" dt="2025-10-13T13:46:21.627" v="2000"/>
        <pc:sldMkLst>
          <pc:docMk/>
          <pc:sldMk cId="2605936617" sldId="295"/>
        </pc:sldMkLst>
      </pc:sldChg>
      <pc:sldMasterChg chg="delSldLayout">
        <pc:chgData name="Vicki Thorley" userId="e91f0452-117f-46e2-99f2-f415446b1f0c" providerId="ADAL" clId="{0492CF61-FA28-45B7-B637-27986EAFE7DD}" dt="2025-10-08T15:05:56.968" v="1005" actId="47"/>
        <pc:sldMasterMkLst>
          <pc:docMk/>
          <pc:sldMasterMk cId="3942020864" sldId="2147483648"/>
        </pc:sldMasterMkLst>
        <pc:sldLayoutChg chg="del">
          <pc:chgData name="Vicki Thorley" userId="e91f0452-117f-46e2-99f2-f415446b1f0c" providerId="ADAL" clId="{0492CF61-FA28-45B7-B637-27986EAFE7DD}" dt="2025-10-08T15:05:56.968" v="1005" actId="47"/>
          <pc:sldLayoutMkLst>
            <pc:docMk/>
            <pc:sldMasterMk cId="3942020864" sldId="2147483648"/>
            <pc:sldLayoutMk cId="2804217924" sldId="214748369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7CD57D-22E3-9CDC-1A82-765EF78E77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067FD-1DBE-D498-6BB6-FE096A0EFB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54A40-0B8B-4E10-9D92-D16D1DDDA762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E41C8E-7BE7-0F98-662D-B0DF7D4723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FF67D2-3039-AF26-6675-3247D3BA17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428FA4-8717-4632-8603-23AFFFEB7B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5152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46472-9F96-44EB-8500-1DB3D14BA0C4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5BA45-3C1A-4BB9-BEAE-3E7735676E9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4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755 million items scanned in the last three years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We need to get some Digital info to put in notes here from Samia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Make it clear what the Physical side of IM do and what the Digital side of IM do here in the notes 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IM create 80% of the profits for Restore PLC so what we do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5BA45-3C1A-4BB9-BEAE-3E7735676E94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636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CE8F5-9054-4CC1-B1EE-C91E8BAFA2E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01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4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Urbani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8CED-1599-7ADE-6E30-39730BE0D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6" y="2874044"/>
            <a:ext cx="4945523" cy="1109913"/>
          </a:xfrm>
        </p:spPr>
        <p:txBody>
          <a:bodyPr anchor="ctr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FAC8F6-7F7F-C1F7-D06F-55AFE221B6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0419" y="-512195"/>
            <a:ext cx="7826042" cy="77718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8F1DC52-9E91-D690-0513-5DC0DF60420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896" y="797103"/>
            <a:ext cx="1932192" cy="69256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6CFF075-5609-7C36-B55D-3F8374230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806" y="5696510"/>
            <a:ext cx="4693299" cy="431341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 cap="all" baseline="0">
                <a:solidFill>
                  <a:schemeClr val="tx1"/>
                </a:solidFill>
                <a:latin typeface="Museo 700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29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een Gradi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D3E348FD-2E50-D70F-E3DB-F40FBD579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0">
            <a:gsLst>
              <a:gs pos="0">
                <a:srgbClr val="004F59"/>
              </a:gs>
              <a:gs pos="25000">
                <a:srgbClr val="004F59"/>
              </a:gs>
              <a:gs pos="100000">
                <a:srgbClr val="2EA836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900" dirty="0"/>
              <a:t>v</a:t>
            </a:r>
            <a:endParaRPr lang="en-US" altLang="en-US" sz="900" dirty="0"/>
          </a:p>
        </p:txBody>
      </p:sp>
      <p:pic>
        <p:nvPicPr>
          <p:cNvPr id="8" name="Picture 7" descr="A green and blue gradient&#10;&#10;AI-generated content may be incorrect.">
            <a:extLst>
              <a:ext uri="{FF2B5EF4-FFF2-40B4-BE49-F238E27FC236}">
                <a16:creationId xmlns:a16="http://schemas.microsoft.com/office/drawing/2014/main" id="{36778EF9-F932-DA59-E4A4-3919A1A10D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268CED-1599-7ADE-6E30-39730BE0D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6" y="2874044"/>
            <a:ext cx="4945523" cy="1109913"/>
          </a:xfrm>
        </p:spPr>
        <p:txBody>
          <a:bodyPr anchor="ctr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8F1DC52-9E91-D690-0513-5DC0DF6042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896" y="797103"/>
            <a:ext cx="1932192" cy="69256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6CFF075-5609-7C36-B55D-3F8374230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806" y="5696510"/>
            <a:ext cx="4693299" cy="431341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 cap="all" baseline="0">
                <a:solidFill>
                  <a:schemeClr val="tx1"/>
                </a:solidFill>
                <a:latin typeface="Museo 700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Google Shape;31;p8">
            <a:extLst>
              <a:ext uri="{FF2B5EF4-FFF2-40B4-BE49-F238E27FC236}">
                <a16:creationId xmlns:a16="http://schemas.microsoft.com/office/drawing/2014/main" id="{0F57959F-56C2-FCE9-B071-D3729F26425A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398463"/>
            <a:ext cx="7656513" cy="765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599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 preserve="1" userDrawn="1">
  <p:cSld name="Green-Gradi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0610859-09EF-B190-A32B-CE0CE5062D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0">
            <a:gsLst>
              <a:gs pos="0">
                <a:srgbClr val="004F59"/>
              </a:gs>
              <a:gs pos="25000">
                <a:srgbClr val="004F59"/>
              </a:gs>
              <a:gs pos="100000">
                <a:srgbClr val="2EA836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 sz="900" dirty="0"/>
          </a:p>
        </p:txBody>
      </p:sp>
      <p:cxnSp>
        <p:nvCxnSpPr>
          <p:cNvPr id="3" name="Google Shape;82;p10">
            <a:extLst>
              <a:ext uri="{FF2B5EF4-FFF2-40B4-BE49-F238E27FC236}">
                <a16:creationId xmlns:a16="http://schemas.microsoft.com/office/drawing/2014/main" id="{CB858DD1-689E-288F-9344-317A73CBED5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7200" y="933450"/>
            <a:ext cx="11396663" cy="0"/>
          </a:xfrm>
          <a:prstGeom prst="straightConnector1">
            <a:avLst/>
          </a:prstGeom>
          <a:noFill/>
          <a:ln w="53975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 descr="A green and blue gradient&#10;&#10;AI-generated content may be incorrect.">
            <a:extLst>
              <a:ext uri="{FF2B5EF4-FFF2-40B4-BE49-F238E27FC236}">
                <a16:creationId xmlns:a16="http://schemas.microsoft.com/office/drawing/2014/main" id="{7F431940-2347-F819-47FA-3D18AF0B94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1" name="Google Shape;81;p10"/>
          <p:cNvSpPr txBox="1">
            <a:spLocks noGrp="1"/>
          </p:cNvSpPr>
          <p:nvPr>
            <p:ph type="title"/>
          </p:nvPr>
        </p:nvSpPr>
        <p:spPr>
          <a:xfrm>
            <a:off x="382772" y="202206"/>
            <a:ext cx="9336272" cy="70167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Museo 500" panose="02000000000000000000" pitchFamily="2" charset="77"/>
                <a:ea typeface="Museo 500" panose="02000000000000000000" pitchFamily="2" charset="77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1005518-9D6E-CE64-25D4-16EFA76772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8765" y="345068"/>
            <a:ext cx="1160463" cy="415949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B8AC874-F770-15E4-2370-A96D2F3E1F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165225"/>
            <a:ext cx="6164263" cy="50609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225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on the phone&#10;&#10;Description automatically generated">
            <a:extLst>
              <a:ext uri="{FF2B5EF4-FFF2-40B4-BE49-F238E27FC236}">
                <a16:creationId xmlns:a16="http://schemas.microsoft.com/office/drawing/2014/main" id="{805AD4C6-4AEE-5A85-725E-60F0643FFE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94" y="-206830"/>
            <a:ext cx="12240394" cy="81602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B049297-A4DE-A9F3-FE2E-BF0D83304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165225"/>
            <a:ext cx="6164263" cy="5060950"/>
          </a:xfrm>
        </p:spPr>
        <p:txBody>
          <a:bodyPr/>
          <a:lstStyle>
            <a:lvl1pPr>
              <a:defRPr>
                <a:solidFill>
                  <a:srgbClr val="004F59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6" name="Picture 5" descr="A black and green striped background&#10;&#10;Description automatically generated">
            <a:extLst>
              <a:ext uri="{FF2B5EF4-FFF2-40B4-BE49-F238E27FC236}">
                <a16:creationId xmlns:a16="http://schemas.microsoft.com/office/drawing/2014/main" id="{5BA381AF-49C2-64A7-7C9D-0872254672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3181"/>
            <a:ext cx="2413981" cy="41208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AD1DD2A-779B-5D49-2B60-C04AF1F790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9213" y="386484"/>
            <a:ext cx="1252178" cy="44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5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2B725-DF5B-DEA7-6BA9-EBFF4A128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10643"/>
            <a:ext cx="5181600" cy="4866320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731E9408-6160-EF63-21EE-A10D6CD65B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2B5F515-0B7B-460D-F773-E5E03FAAF8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80489" y="1699832"/>
            <a:ext cx="10757164" cy="1068266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E92FB8-30C0-61E9-B63B-6DA73D2673D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91601" y="3800887"/>
            <a:ext cx="2722788" cy="271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1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2B725-DF5B-DEA7-6BA9-EBFF4A128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310643"/>
            <a:ext cx="10500361" cy="4866320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9C75FFC4-39B1-EB73-FAD7-CB7710DC73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5518C9-18D0-E4C0-C9EF-BC49804EE8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0243" y="5957077"/>
            <a:ext cx="4261757" cy="87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49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: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C8928D-C79E-089F-0F7C-E5264EFA5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10643"/>
            <a:ext cx="5181600" cy="4579617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D7D8C7-C9A3-9211-5A11-D9EA97DF14E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649889" y="1310643"/>
            <a:ext cx="5181600" cy="4579617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F8499FF-81F2-5823-1B05-2D00D2BC9F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4FE2B40-DDED-C388-FC1F-306515BE40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512989" y="4925786"/>
            <a:ext cx="2875440" cy="286675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530B7CB-FA7A-B5BA-7AE9-0292A3B685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26719" y="5864724"/>
            <a:ext cx="646340" cy="64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1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C8928D-C79E-089F-0F7C-E5264EFA5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10644"/>
            <a:ext cx="3902400" cy="3839530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A7FBA8F2-CE79-B7D2-170D-4A23F786213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906963" y="1311274"/>
            <a:ext cx="6947384" cy="4723759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3D26545-66F7-1422-34A1-D208970693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3732197-744B-27E6-8709-90D0A5AFDF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1313" y="5247868"/>
            <a:ext cx="4023359" cy="40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D6DFDC-9CBC-2AEA-442F-D1FEF5ADD8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99225" y="1247775"/>
            <a:ext cx="5354638" cy="4314825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6D54386E-8DA7-D446-09D7-8C1DC0AB8601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38200" y="1247775"/>
            <a:ext cx="5354638" cy="4314825"/>
          </a:xfrm>
        </p:spPr>
        <p:txBody>
          <a:bodyPr/>
          <a:lstStyle/>
          <a:p>
            <a:r>
              <a:rPr lang="en-US" dirty="0"/>
              <a:t>Click icon to add chart</a:t>
            </a:r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C9B8177-2D00-71C1-34B2-60222A845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BA2415D-E4DF-BB7B-09D8-11F9D7C4E9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0243" y="5957077"/>
            <a:ext cx="4261757" cy="87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35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27D40F-B579-8F62-5B83-02B45857FA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58796"/>
            <a:ext cx="5715000" cy="830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53DCEA-070C-C790-AA7F-6F23EFFFB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8525" y="2735263"/>
            <a:ext cx="1281113" cy="1173162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E2105C-FAE8-27F0-748D-E573331888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32038" y="2735263"/>
            <a:ext cx="3467418" cy="396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D8B63EB-0107-14EC-B164-66B72EE01D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2038" y="3238500"/>
            <a:ext cx="3467418" cy="6699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E349DB39-EDF9-D66E-F856-3326654500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525" y="4592955"/>
            <a:ext cx="1281113" cy="1173162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09EE5113-B58C-FA80-4E33-8914B3F729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32038" y="4592955"/>
            <a:ext cx="3467418" cy="396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2A54F6C1-CDCE-014B-97EF-013C7BA57C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32038" y="5096192"/>
            <a:ext cx="3467418" cy="6699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FE95E140-9EDE-6B16-8C45-7D53DB8563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92545" y="2735263"/>
            <a:ext cx="1281113" cy="1173162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73DCE31D-6ABE-534D-2D86-15ED37ADBF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26058" y="2735263"/>
            <a:ext cx="3466800" cy="396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F10902F6-DAFC-2EC9-8EB1-6A5D217EF4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26058" y="3238500"/>
            <a:ext cx="3466800" cy="6699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23EABB20-4C2F-A1CE-C898-38AB6B4045F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92545" y="4592955"/>
            <a:ext cx="1281113" cy="1173162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9D27A9EC-FE19-8A12-6600-5673B25FA2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26058" y="4592955"/>
            <a:ext cx="3466800" cy="396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91F1BBBA-CB4E-D78D-66ED-FDCB75F335B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26058" y="5096192"/>
            <a:ext cx="3466800" cy="6699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362D618-F312-B115-113A-02137B2A8C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EA8F2D8-9C58-C9DB-3560-13AEF857FF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15764" y="1755629"/>
            <a:ext cx="440934" cy="4379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634B5E3-B90C-D88F-CB7A-7E412C861E6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7057" y="6105331"/>
            <a:ext cx="375558" cy="37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0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Title Slide w/Rin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een and blue gradient&#10;&#10;Description automatically generated">
            <a:extLst>
              <a:ext uri="{FF2B5EF4-FFF2-40B4-BE49-F238E27FC236}">
                <a16:creationId xmlns:a16="http://schemas.microsoft.com/office/drawing/2014/main" id="{C6A032AF-AC0B-A99F-ACA5-E9BCF277A1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268CED-1599-7ADE-6E30-39730BE0D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6" y="2874044"/>
            <a:ext cx="4945523" cy="1109913"/>
          </a:xfrm>
        </p:spPr>
        <p:txBody>
          <a:bodyPr anchor="ctr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0" name="Picture 9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2135502C-3D69-8BF7-C1A8-8792DFC806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84" y="-398871"/>
            <a:ext cx="7717972" cy="7717972"/>
          </a:xfrm>
          <a:prstGeom prst="rect">
            <a:avLst/>
          </a:prstGeom>
        </p:spPr>
      </p:pic>
      <p:pic>
        <p:nvPicPr>
          <p:cNvPr id="12" name="Picture 11" descr="A black and white diagonal lines&#10;&#10;Description automatically generated">
            <a:extLst>
              <a:ext uri="{FF2B5EF4-FFF2-40B4-BE49-F238E27FC236}">
                <a16:creationId xmlns:a16="http://schemas.microsoft.com/office/drawing/2014/main" id="{4A622A83-7501-60D5-838D-027E3B2CC0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4471"/>
            <a:ext cx="2772731" cy="47352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B22F4F4-FA87-C4AD-B107-8A5D7F71D60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4896" y="696727"/>
            <a:ext cx="1812476" cy="64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67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 - Green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blue gradient&#10;&#10;Description automatically generated">
            <a:extLst>
              <a:ext uri="{FF2B5EF4-FFF2-40B4-BE49-F238E27FC236}">
                <a16:creationId xmlns:a16="http://schemas.microsoft.com/office/drawing/2014/main" id="{5D6E00A6-4A23-98DC-306A-7029657B14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44746"/>
            <a:ext cx="11830049" cy="6579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9E480F-E028-D518-A7BA-14E8232E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D967765-926F-6706-B80D-1E95020FC3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9213" y="386484"/>
            <a:ext cx="1252178" cy="44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91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9;p12">
            <a:extLst>
              <a:ext uri="{FF2B5EF4-FFF2-40B4-BE49-F238E27FC236}">
                <a16:creationId xmlns:a16="http://schemas.microsoft.com/office/drawing/2014/main" id="{D8B73F56-9B14-C39D-E156-F8B5971F532E}"/>
              </a:ext>
            </a:extLst>
          </p:cNvPr>
          <p:cNvSpPr/>
          <p:nvPr userDrawn="1"/>
        </p:nvSpPr>
        <p:spPr>
          <a:xfrm>
            <a:off x="171451" y="171450"/>
            <a:ext cx="11849100" cy="65151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75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9E480F-E028-D518-A7BA-14E8232E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>
            <a:lvl1pPr algn="ctr">
              <a:defRPr>
                <a:solidFill>
                  <a:srgbClr val="004F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35BEC6B-0AEE-F14C-DA14-54653B6814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43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Content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square with white dots&#10;&#10;Description automatically generated with medium confidence">
            <a:extLst>
              <a:ext uri="{FF2B5EF4-FFF2-40B4-BE49-F238E27FC236}">
                <a16:creationId xmlns:a16="http://schemas.microsoft.com/office/drawing/2014/main" id="{DC9AF55F-5923-2475-8AED-24B187604C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2B725-DF5B-DEA7-6BA9-EBFF4A128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310643"/>
            <a:ext cx="10500361" cy="48663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47AD8F35-84DE-DFF5-6008-53D5FDAD8F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9213" y="386484"/>
            <a:ext cx="1252178" cy="44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38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CF105C26-7443-73DE-9290-68F1216151EC}"/>
              </a:ext>
            </a:extLst>
          </p:cNvPr>
          <p:cNvPicPr/>
          <p:nvPr userDrawn="1"/>
        </p:nvPicPr>
        <p:blipFill rotWithShape="1">
          <a:blip r:embed="rId2" cstate="print"/>
          <a:srcRect l="8572" b="5932"/>
          <a:stretch/>
        </p:blipFill>
        <p:spPr>
          <a:xfrm>
            <a:off x="7620" y="-762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19DEB0-BC68-163E-4908-B6B4AA46D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082674"/>
            <a:ext cx="6811963" cy="438848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4577933-8FA2-CA81-5A63-ADBF095704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50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blue gradient&#10;&#10;Description automatically generated">
            <a:extLst>
              <a:ext uri="{FF2B5EF4-FFF2-40B4-BE49-F238E27FC236}">
                <a16:creationId xmlns:a16="http://schemas.microsoft.com/office/drawing/2014/main" id="{C3E70E95-A29C-36DF-1502-FCA862532D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820A80-F916-F9B7-953C-3CAD388D69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808" y="2156336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45154E8-BC1E-AD68-D608-9C2D7619D22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738808" y="3488815"/>
            <a:ext cx="6954078" cy="1193800"/>
          </a:xfrm>
        </p:spPr>
        <p:txBody>
          <a:bodyPr/>
          <a:lstStyle/>
          <a:p>
            <a:pPr lvl="0"/>
            <a:r>
              <a:rPr lang="en-US" altLang="en-US">
                <a:latin typeface="Museo 500" panose="02000000000000000000" pitchFamily="2" charset="0"/>
              </a:rPr>
              <a:t>Click to 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0A5F6B3-10DB-3D95-E4E5-4357DFF772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9213" y="386484"/>
            <a:ext cx="1252178" cy="44882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FCA668C-16AB-C0A8-E0AB-6E73AC7D7F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6636" y="5160398"/>
            <a:ext cx="4737010" cy="20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7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6C94B2-8633-BCFC-FFA7-0418E4506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E1566-1699-648C-EA3E-F2D3DE990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A0C46-78CB-F750-4D4D-2D4CB8811D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A7EC8F-89B6-493D-9351-A469A1BAC66D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46A75-8EAA-35DD-EC71-206632D1A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C68F8-1D9B-3654-251D-DEE58DAC5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3C56D9-C916-4839-8BD7-B93AB842817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7715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62BD-31FC-05C8-59D7-9C2B2B563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E9952-F848-5BE5-A90D-0B2F52F77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3873A-5B5C-7994-11F8-4C2C37D9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98D56-7490-F7DC-E9F9-C3493CB8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D2A94-9D6D-E010-9BA2-F17A78047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749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F780-E50A-4E34-EB8C-BB9A55AC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2F1CA-E35C-4507-6D10-DCBFFBED2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14691-088D-5716-4CD4-07454995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F7B5C-725A-CEB5-5BFA-C4D6982BB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6B583-7D01-07F0-950E-7284AD69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9133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423F7-0FD5-EF16-D5A6-4B9945554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04F64-271A-508C-15F5-3174E44E2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8EDE6-BD85-EBC6-E91F-416AEFBA4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55910-60DD-A0AF-6324-D90DCE84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C587B-66A1-0D36-8AD7-FCFFBD927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798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AE753-CCAC-4C35-9ABC-DD31EA22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C506E-79E4-8D15-92C0-8BDCCFB7A5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7AE86-9701-7593-3E7E-508D8CE0F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CA469-64C2-880F-1E50-426CBFF8A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77668-4883-6139-BBC7-4A7B8178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FB878-ADEB-2BAD-1CFB-ACB3AB2D5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1025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3F78E-A23A-6A97-9CFF-646C3FC6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0B0F1-1496-98A0-DF8D-C8375720C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617C6-ED75-60A4-D398-910F56B46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6191B-64E1-79D5-6CE0-37543A95E6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5B228C-D227-0379-85AE-87B14749C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111405-8AB2-4253-E5E6-5659FF9F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90013F-B6A8-E81E-FDFF-F0EC6E241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C1E15D-2B77-8C47-20C0-1DFA7A91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5675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AE6DD-B92D-8391-29DD-7051EC02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A7B1A-A1A5-2600-CA81-6D96DC4D8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630018-7E73-8AA0-676E-9B7BA73C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F23FD-123A-E07D-A2DA-8F73E549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2731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3EBB1-D11F-E512-D1A8-B3225525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E964FF-AD9F-EA07-BA32-DB34FBD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E54DE-4692-B6C0-6F04-794032C3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15350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EF78D-8267-C7C4-6528-47C005805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23613-9B0D-EF84-7CFE-34107A3FF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90586-65CE-65AC-F34F-A3BB8E87F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93C95-FA07-9105-C727-BD84DF2A4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8910B6-1A43-7EDB-FB79-06C8B82B2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78666-9C51-9C91-3302-6E4467C54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3897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55F86-7433-116C-7A5E-C3000560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585D3-C991-A825-899C-04AB319355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50CE6-DAFB-787E-8601-C75DF023F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E753A7-4992-D232-4D55-E3299031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82531-59A6-A2D1-43CA-EC546CCD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13212-13A6-4755-5547-7AAAF0958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606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E1E26-A39B-FCBD-5702-E27ACECD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F779CB-F5C6-3A5E-D2AE-3B1B955A8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CC57D-5E96-0A14-7783-9BB4B5BD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52EC5-4BD8-0537-0058-2858A06C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FE13-002A-AB84-D64A-2B0398FDA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6511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F114F-32A3-3109-D9A6-B65C8F7E3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700ED-F6D5-CA2E-3A26-71E7C6F54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E624A-759D-D172-5E52-1BC949F2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82D88-9EF3-0250-BB12-3F8F6FB22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F1375-4BBA-2045-7821-9E3DB241E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62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53EB5-F508-29AA-89DA-2010806FB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240AB-1118-22C0-DA05-1334CA0DB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17BD4-9637-62B9-AB26-2FAA52620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3E2AD-28A7-10CF-B300-E9600090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A6EA7-D382-A185-B9EF-9FDBA53A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3453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1EA8A-FDC2-832B-2741-F95335D10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42DD0-580B-DA77-8E6C-0DA3FF7B2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E3961-A4AB-CDAF-41A6-B74E589C5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4CB1D-B61B-4D25-DB50-D1F29E207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474F0-D389-CAFC-74D0-1D57EB3C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8907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54208-EA37-333C-87D4-FC2C7283A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25897-E73F-F2E1-E884-0422F5F10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FC77D-3DB6-45D3-FFDB-244FF59F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36FE7-02EB-CA17-948D-3AFEAEA9E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2030D-ECEB-23A7-900C-0E341437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2887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F376-2A78-BA4C-DD7A-9C906DCC5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980E6-3F80-6293-3538-5A976D6DF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5D42F5-5972-F5D3-4D83-4237DA567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DB9CD-7BB5-1900-857B-673AFF22F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5E568-F77B-2F23-4F82-FD7B9225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B6197-F643-A2E4-2EA2-51FC9BA0C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9263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7CBFB-AB36-0476-0008-8518D8B42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8882F-FFDC-F4A4-9AC8-8BD29A6CF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860A0-D467-8321-4591-5382499EE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3DEFD-5E04-5005-7093-8738ED060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C4EF57-2879-B7D5-3943-CF0D91E23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23E6FA-6BEC-43C9-9E85-E8AA516ED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537D8-7BA5-3CA0-1311-FCD317DB1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9E30C-5962-7A82-7A7F-310C92A4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00098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F706F-3297-AC78-C6F9-5F4CA9102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920AEA-E915-4A57-7DB1-DA22D583E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75ABE0-1BB5-9A6B-C3D6-2116EFED0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22E5B-C6CD-596A-0F8B-8C4D19BBE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1807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9CAD60-C9E3-CD2B-4AC7-B8677B350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2495F-8262-AF39-B7C4-925E4A09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01CCA-C15A-63BC-3C0D-1F6EB101B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13805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68511-6EE8-F306-470D-8F23DBAF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0BF02-1677-B738-75D2-102C63120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9C77B-0A23-14C8-10CF-55112EC6E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3C6BF-A642-1786-4ED2-BA2931EBF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F15FC-FF7B-3B6B-0676-62683113B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94A680-2F3F-069C-AAFD-48313D415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5941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C7F7B-71E0-4C2F-6B72-2EFFE907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82ED23-01BF-620E-5FBD-9D0663BDC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627A1-D0B8-69A8-529B-B4DDFDD17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0EB3FE-2A79-6ECA-1B42-BD4FD6697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0602B-9AA9-D4B6-9F7B-80111518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18CBA-8D55-FF51-F0EF-963FC4B25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1880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549E-632F-6C3C-C85D-BF3C33AB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E0EA4B-DD98-2348-A3E5-E304F9884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83AF9-FE91-2D3B-2D0F-FAD0684A4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96B45-0416-E778-B4DD-89D9F96F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12EE5-A49F-8F44-954A-5BE5E59B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42914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666309-99B1-A6C3-C66A-E0F4F36D10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B6E7A-E014-2136-B693-6CCE93CB5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257C2-DD2B-743A-0E11-6D7712C0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422D6-59C2-3A2D-077A-108CEFC9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C6192-058D-8B94-FC14-73C8FC61A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8678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D44BDB-BC2A-23E2-FAB1-47B16F61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4DFE9-5CF6-6130-7AC7-398027938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55971-D843-8E48-E08D-AED84656D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A7EC8F-89B6-493D-9351-A469A1BAC66D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E8DAF-8406-E22D-39F9-073F4DF39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054C9-5BBF-C545-CB23-C345E7107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3C56D9-C916-4839-8BD7-B93AB842817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202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84" r:id="rId3"/>
    <p:sldLayoutId id="2147483661" r:id="rId4"/>
    <p:sldLayoutId id="2147483652" r:id="rId5"/>
    <p:sldLayoutId id="2147483662" r:id="rId6"/>
    <p:sldLayoutId id="2147483660" r:id="rId7"/>
    <p:sldLayoutId id="2147483663" r:id="rId8"/>
    <p:sldLayoutId id="2147483664" r:id="rId9"/>
    <p:sldLayoutId id="2147483670" r:id="rId10"/>
    <p:sldLayoutId id="2147483666" r:id="rId11"/>
    <p:sldLayoutId id="2147483667" r:id="rId12"/>
    <p:sldLayoutId id="2147483668" r:id="rId13"/>
    <p:sldLayoutId id="2147483669" r:id="rId14"/>
    <p:sldLayoutId id="2147483665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Calibri" panose="020F0502020204030204" pitchFamily="34" charset="0"/>
        <a:buChar char="+"/>
        <a:defRPr sz="20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+"/>
        <a:defRPr sz="16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+"/>
        <a:defRPr sz="1400" kern="1200">
          <a:solidFill>
            <a:schemeClr val="tx1"/>
          </a:solidFill>
          <a:latin typeface="Museo 300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C1444-291E-8E4A-3CE0-E0D9E8B4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FEBCB-B597-E851-63B5-C5EC425F9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D0D64-2B55-34A3-6148-FDD6ECDA7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A9CDB3-F1F4-4A94-B1B9-900BDC27670C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94B09-BDF9-34C1-6EE6-DDF9B24B2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36EE5-594B-4862-630C-154CE90BF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0DB9F4-A83A-4166-836B-0AD2FCB12D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61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2EDDF5-449F-BD5B-3F92-E6AD370E5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718E2-EB0F-D651-CFBA-B949AD913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49210-728A-C15D-72EE-7EA10FDDB6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B83C17-F190-4A99-97AC-E1D25102FDA3}" type="datetimeFigureOut">
              <a:rPr lang="en-GB" smtClean="0"/>
              <a:t>13/10/2025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2DC86-E7E2-EDE1-85E2-32C4621C7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EA3AB-5CBD-8181-CA22-7096CF0D6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0C3913-FFEB-4D9B-A14C-8974ADF4F86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5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Relationship Id="rId14" Type="http://schemas.openxmlformats.org/officeDocument/2006/relationships/image" Target="../media/image4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53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2.svg"/><Relationship Id="rId2" Type="http://schemas.openxmlformats.org/officeDocument/2006/relationships/image" Target="../media/image44.png"/><Relationship Id="rId16" Type="http://schemas.openxmlformats.org/officeDocument/2006/relationships/image" Target="../media/image56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svg"/><Relationship Id="rId11" Type="http://schemas.openxmlformats.org/officeDocument/2006/relationships/image" Target="../media/image51.png"/><Relationship Id="rId5" Type="http://schemas.openxmlformats.org/officeDocument/2006/relationships/image" Target="../media/image47.png"/><Relationship Id="rId15" Type="http://schemas.openxmlformats.org/officeDocument/2006/relationships/image" Target="../media/image55.png"/><Relationship Id="rId10" Type="http://schemas.openxmlformats.org/officeDocument/2006/relationships/image" Target="../media/image33.svg"/><Relationship Id="rId4" Type="http://schemas.openxmlformats.org/officeDocument/2006/relationships/image" Target="../media/image46.svg"/><Relationship Id="rId9" Type="http://schemas.openxmlformats.org/officeDocument/2006/relationships/image" Target="../media/image32.png"/><Relationship Id="rId14" Type="http://schemas.openxmlformats.org/officeDocument/2006/relationships/image" Target="../media/image5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7.png"/><Relationship Id="rId18" Type="http://schemas.openxmlformats.org/officeDocument/2006/relationships/image" Target="../media/image39.svg"/><Relationship Id="rId26" Type="http://schemas.openxmlformats.org/officeDocument/2006/relationships/image" Target="../media/image76.svg"/><Relationship Id="rId3" Type="http://schemas.openxmlformats.org/officeDocument/2006/relationships/image" Target="../media/image57.png"/><Relationship Id="rId21" Type="http://schemas.openxmlformats.org/officeDocument/2006/relationships/image" Target="../media/image71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17" Type="http://schemas.openxmlformats.org/officeDocument/2006/relationships/image" Target="../media/image38.png"/><Relationship Id="rId25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0.svg"/><Relationship Id="rId20" Type="http://schemas.openxmlformats.org/officeDocument/2006/relationships/image" Target="../media/image33.svg"/><Relationship Id="rId29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24" Type="http://schemas.openxmlformats.org/officeDocument/2006/relationships/image" Target="../media/image74.svg"/><Relationship Id="rId32" Type="http://schemas.openxmlformats.org/officeDocument/2006/relationships/image" Target="../media/image82.sv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73.png"/><Relationship Id="rId28" Type="http://schemas.openxmlformats.org/officeDocument/2006/relationships/image" Target="../media/image78.svg"/><Relationship Id="rId10" Type="http://schemas.openxmlformats.org/officeDocument/2006/relationships/image" Target="../media/image64.svg"/><Relationship Id="rId19" Type="http://schemas.openxmlformats.org/officeDocument/2006/relationships/image" Target="../media/image32.png"/><Relationship Id="rId31" Type="http://schemas.openxmlformats.org/officeDocument/2006/relationships/image" Target="../media/image81.png"/><Relationship Id="rId4" Type="http://schemas.openxmlformats.org/officeDocument/2006/relationships/image" Target="../media/image58.svg"/><Relationship Id="rId9" Type="http://schemas.openxmlformats.org/officeDocument/2006/relationships/image" Target="../media/image63.png"/><Relationship Id="rId14" Type="http://schemas.openxmlformats.org/officeDocument/2006/relationships/image" Target="../media/image68.svg"/><Relationship Id="rId22" Type="http://schemas.openxmlformats.org/officeDocument/2006/relationships/image" Target="../media/image72.svg"/><Relationship Id="rId27" Type="http://schemas.openxmlformats.org/officeDocument/2006/relationships/image" Target="../media/image77.png"/><Relationship Id="rId30" Type="http://schemas.openxmlformats.org/officeDocument/2006/relationships/image" Target="../media/image8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s://www.glassdoor.co.uk/Overview/Working-at-Restore-PLC-EI_IE354133.11,22.htm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talent@restoreplc.com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2D5C-F12F-E73F-1C59-DEDA1B65C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0693" y="2356391"/>
            <a:ext cx="4945523" cy="2145217"/>
          </a:xfrm>
        </p:spPr>
        <p:txBody>
          <a:bodyPr>
            <a:normAutofit/>
          </a:bodyPr>
          <a:lstStyle/>
          <a:p>
            <a:r>
              <a:rPr lang="en-GB" sz="4800" dirty="0"/>
              <a:t>Restore Information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A93917-FF39-7481-0C42-7591352C6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0693" y="5656753"/>
            <a:ext cx="5899977" cy="431341"/>
          </a:xfrm>
        </p:spPr>
        <p:txBody>
          <a:bodyPr>
            <a:normAutofit/>
          </a:bodyPr>
          <a:lstStyle/>
          <a:p>
            <a:r>
              <a:rPr lang="en-GB" dirty="0"/>
              <a:t>Village Way, Bilston, Wolverhampton, WV14 0UJ</a:t>
            </a:r>
          </a:p>
        </p:txBody>
      </p:sp>
    </p:spTree>
    <p:extLst>
      <p:ext uri="{BB962C8B-B14F-4D97-AF65-F5344CB8AC3E}">
        <p14:creationId xmlns:p14="http://schemas.microsoft.com/office/powerpoint/2010/main" val="895604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 dirty="0"/>
              <a:t>About Restore Information Management 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438AEEA-1C2B-3A11-1FEE-193F39E916A1}"/>
              </a:ext>
            </a:extLst>
          </p:cNvPr>
          <p:cNvSpPr txBox="1">
            <a:spLocks/>
          </p:cNvSpPr>
          <p:nvPr/>
        </p:nvSpPr>
        <p:spPr>
          <a:xfrm>
            <a:off x="342633" y="1289742"/>
            <a:ext cx="11506733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rgbClr val="004F59"/>
                </a:solidFill>
              </a:rPr>
              <a:t>A document management company specialising in digital transformation and storage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F64BB74-6593-2885-9C21-4CCD5A2B06B8}"/>
              </a:ext>
            </a:extLst>
          </p:cNvPr>
          <p:cNvSpPr txBox="1"/>
          <p:nvPr/>
        </p:nvSpPr>
        <p:spPr>
          <a:xfrm>
            <a:off x="342633" y="253195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 dirty="0">
                <a:solidFill>
                  <a:srgbClr val="43B02A"/>
                </a:solidFill>
                <a:effectLst/>
                <a:latin typeface="museo"/>
              </a:rPr>
              <a:t>Who We Are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B5EAC43-973B-100C-BB54-0727F5911106}"/>
              </a:ext>
            </a:extLst>
          </p:cNvPr>
          <p:cNvSpPr txBox="1"/>
          <p:nvPr/>
        </p:nvSpPr>
        <p:spPr>
          <a:xfrm>
            <a:off x="342633" y="3050377"/>
            <a:ext cx="575336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rgbClr val="505759"/>
                </a:solidFill>
                <a:effectLst/>
                <a:latin typeface="Museo 300" panose="02000000000000000000" pitchFamily="50" charset="0"/>
              </a:rPr>
              <a:t>Restore information Management is the leading UK owned provider of information management services, specialising in secure physical document storage, scanning digital mailrooms, outbound communication, hosting and automated workflows. </a:t>
            </a:r>
          </a:p>
          <a:p>
            <a:endParaRPr lang="en-GB" sz="1400" b="0" i="0" dirty="0">
              <a:solidFill>
                <a:srgbClr val="505759"/>
              </a:solidFill>
              <a:effectLst/>
              <a:latin typeface="Museo 300" panose="02000000000000000000" pitchFamily="50" charset="0"/>
            </a:endParaRP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Our approach helps organisations protect, transform and access their information seamlessly and efficiently. Weith a focus on innovation and customer-focused solutions, we help organisations streamline and manage their information to stay competitive in today’s fast-paced market.</a:t>
            </a:r>
            <a:r>
              <a:rPr lang="en-GB" sz="1400" b="0" i="0" dirty="0">
                <a:solidFill>
                  <a:srgbClr val="505759"/>
                </a:solidFill>
                <a:effectLst/>
                <a:latin typeface="Museo 300" panose="02000000000000000000" pitchFamily="50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A568F9-1CB7-5994-0119-681FA56C63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130"/>
          <a:stretch>
            <a:fillRect/>
          </a:stretch>
        </p:blipFill>
        <p:spPr>
          <a:xfrm>
            <a:off x="6573078" y="1858796"/>
            <a:ext cx="2133600" cy="2588150"/>
          </a:xfrm>
          <a:prstGeom prst="ellipse">
            <a:avLst/>
          </a:prstGeom>
          <a:ln w="63500" cap="rnd">
            <a:solidFill>
              <a:srgbClr val="2EA83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147A20-7DA6-B183-2A7C-32E39ECE4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467" y="3789154"/>
            <a:ext cx="2669699" cy="1779104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50101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>
            <a:noAutofit/>
          </a:bodyPr>
          <a:lstStyle/>
          <a:p>
            <a:r>
              <a:rPr lang="en-GB" sz="3600" dirty="0"/>
              <a:t>Fast Facts About Us</a:t>
            </a:r>
            <a:endParaRPr lang="en-US" sz="36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4543732-5641-90B2-7658-8706354E6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10" t="34468" r="63670" b="60580"/>
          <a:stretch/>
        </p:blipFill>
        <p:spPr>
          <a:xfrm>
            <a:off x="8557703" y="3295287"/>
            <a:ext cx="2809788" cy="54658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83F2C35-BEB9-DB55-DCFA-EBA1F173952E}"/>
              </a:ext>
            </a:extLst>
          </p:cNvPr>
          <p:cNvSpPr txBox="1"/>
          <p:nvPr/>
        </p:nvSpPr>
        <p:spPr>
          <a:xfrm>
            <a:off x="9623523" y="3980164"/>
            <a:ext cx="1194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j-lt"/>
              </a:rPr>
              <a:t>Over 1,000 TrustPilot reviews 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438AEEA-1C2B-3A11-1FEE-193F39E916A1}"/>
              </a:ext>
            </a:extLst>
          </p:cNvPr>
          <p:cNvSpPr txBox="1">
            <a:spLocks/>
          </p:cNvSpPr>
          <p:nvPr/>
        </p:nvSpPr>
        <p:spPr>
          <a:xfrm>
            <a:off x="330771" y="1143369"/>
            <a:ext cx="9817100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rgbClr val="004F59"/>
                </a:solidFill>
              </a:rPr>
              <a:t>The largest UK owned Information Management company </a:t>
            </a: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4DCB01FB-FC5B-49E3-7A8B-E3E9E3D325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76772" y="1850748"/>
            <a:ext cx="1204892" cy="1204892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4B733985-00F8-0EFB-4CE5-464C94EA4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4555" y="3925922"/>
            <a:ext cx="1159420" cy="115942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B44DD3D8-B52D-17A1-F886-53027C8CB1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73762" y="3885716"/>
            <a:ext cx="1247508" cy="1247508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E1A3419A-66D0-1096-4FC6-64731AF69E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55635" y="1841451"/>
            <a:ext cx="1159420" cy="115942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FF251AC-4502-8B42-C5C0-33C79D2E4A35}"/>
              </a:ext>
            </a:extLst>
          </p:cNvPr>
          <p:cNvSpPr txBox="1"/>
          <p:nvPr/>
        </p:nvSpPr>
        <p:spPr>
          <a:xfrm>
            <a:off x="971510" y="3173068"/>
            <a:ext cx="169639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dirty="0">
                <a:latin typeface="Museo 300" panose="02000000000000000000" pitchFamily="50" charset="0"/>
              </a:rPr>
              <a:t>Number of heads ~ 1,340</a:t>
            </a:r>
          </a:p>
        </p:txBody>
      </p:sp>
      <p:pic>
        <p:nvPicPr>
          <p:cNvPr id="48" name="Picture 47" descr="A green circle with black background&#10;&#10;Description automatically generated">
            <a:extLst>
              <a:ext uri="{FF2B5EF4-FFF2-40B4-BE49-F238E27FC236}">
                <a16:creationId xmlns:a16="http://schemas.microsoft.com/office/drawing/2014/main" id="{DF2C042A-D2BD-03C7-8391-76291A3F30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524" y="1818418"/>
            <a:ext cx="1251644" cy="125164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AC62665-4DDD-1276-B278-1B96409383EF}"/>
              </a:ext>
            </a:extLst>
          </p:cNvPr>
          <p:cNvSpPr txBox="1"/>
          <p:nvPr/>
        </p:nvSpPr>
        <p:spPr>
          <a:xfrm>
            <a:off x="2360614" y="3186942"/>
            <a:ext cx="169639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 dirty="0"/>
              <a:t>54 sites </a:t>
            </a:r>
          </a:p>
          <a:p>
            <a:r>
              <a:rPr lang="en-GB" dirty="0"/>
              <a:t>nationwide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C4513E-3DFD-2EB4-DE9E-9096439A51E0}"/>
              </a:ext>
            </a:extLst>
          </p:cNvPr>
          <p:cNvSpPr txBox="1"/>
          <p:nvPr/>
        </p:nvSpPr>
        <p:spPr>
          <a:xfrm>
            <a:off x="4066550" y="3161541"/>
            <a:ext cx="169639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 dirty="0"/>
              <a:t>+ 6,900 </a:t>
            </a:r>
          </a:p>
          <a:p>
            <a:r>
              <a:rPr lang="en-GB" dirty="0"/>
              <a:t>customers </a:t>
            </a:r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94A3ACE3-BAD4-E398-E9D6-C865BF1DA5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7627" y="3886425"/>
            <a:ext cx="1284328" cy="128432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7A53DDCE-FAD7-E45F-59A6-340DDB1EDB85}"/>
              </a:ext>
            </a:extLst>
          </p:cNvPr>
          <p:cNvSpPr txBox="1"/>
          <p:nvPr/>
        </p:nvSpPr>
        <p:spPr>
          <a:xfrm>
            <a:off x="2595003" y="5301552"/>
            <a:ext cx="1696394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 dirty="0"/>
              <a:t>1 million mail</a:t>
            </a:r>
          </a:p>
          <a:p>
            <a:r>
              <a:rPr lang="en-GB" dirty="0"/>
              <a:t> items processed per month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41F16D1-1BBF-FA8E-2EB7-AA7CE50DD531}"/>
              </a:ext>
            </a:extLst>
          </p:cNvPr>
          <p:cNvSpPr txBox="1"/>
          <p:nvPr/>
        </p:nvSpPr>
        <p:spPr>
          <a:xfrm>
            <a:off x="4476744" y="5389678"/>
            <a:ext cx="169639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 dirty="0"/>
              <a:t>755 million </a:t>
            </a:r>
          </a:p>
          <a:p>
            <a:r>
              <a:rPr lang="en-GB" dirty="0"/>
              <a:t>items scanned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7E0168B-3289-1ADC-F1DA-D9A033D6711F}"/>
              </a:ext>
            </a:extLst>
          </p:cNvPr>
          <p:cNvSpPr txBox="1"/>
          <p:nvPr/>
        </p:nvSpPr>
        <p:spPr>
          <a:xfrm>
            <a:off x="713262" y="5301552"/>
            <a:ext cx="169639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 dirty="0"/>
              <a:t>50 million items scanned</a:t>
            </a:r>
          </a:p>
        </p:txBody>
      </p:sp>
    </p:spTree>
    <p:extLst>
      <p:ext uri="{BB962C8B-B14F-4D97-AF65-F5344CB8AC3E}">
        <p14:creationId xmlns:p14="http://schemas.microsoft.com/office/powerpoint/2010/main" val="1034870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 dirty="0"/>
              <a:t>UK Locations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4B61D2-2EF9-FBE0-631E-2256280AAE3E}"/>
              </a:ext>
            </a:extLst>
          </p:cNvPr>
          <p:cNvSpPr txBox="1"/>
          <p:nvPr/>
        </p:nvSpPr>
        <p:spPr>
          <a:xfrm>
            <a:off x="9745534" y="2097948"/>
            <a:ext cx="1904507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1" i="0" dirty="0">
                <a:solidFill>
                  <a:srgbClr val="43B02A"/>
                </a:solidFill>
                <a:effectLst/>
                <a:latin typeface="Museo 300" panose="02000000000000000000" pitchFamily="50" charset="0"/>
              </a:rPr>
              <a:t>North &amp; Scotland</a:t>
            </a:r>
          </a:p>
          <a:p>
            <a:pPr algn="l"/>
            <a:endParaRPr lang="en-GB" sz="1600" b="1" i="0" dirty="0">
              <a:solidFill>
                <a:srgbClr val="43B02A"/>
              </a:solidFill>
              <a:effectLst/>
              <a:latin typeface="Museo 300" panose="02000000000000000000" pitchFamily="50" charset="0"/>
            </a:endParaRP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East Kilbride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Livingston x 2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Paisley 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Durham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Washington 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Spennymoor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Middlesbrough 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Goole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Leeds x 3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Sherburn 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Oldham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60A68B-E62B-53C5-45E2-991F70E7C69C}"/>
              </a:ext>
            </a:extLst>
          </p:cNvPr>
          <p:cNvSpPr txBox="1"/>
          <p:nvPr/>
        </p:nvSpPr>
        <p:spPr>
          <a:xfrm>
            <a:off x="4900913" y="2097948"/>
            <a:ext cx="218943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1" i="0" dirty="0">
                <a:solidFill>
                  <a:srgbClr val="43B02A"/>
                </a:solidFill>
                <a:effectLst/>
                <a:latin typeface="Museo 300" panose="02000000000000000000" pitchFamily="50" charset="0"/>
              </a:rPr>
              <a:t>SW Midlands &amp; NW</a:t>
            </a:r>
          </a:p>
          <a:p>
            <a:pPr algn="l"/>
            <a:endParaRPr lang="en-GB" sz="1600" b="1" i="0" dirty="0">
              <a:solidFill>
                <a:srgbClr val="43B02A"/>
              </a:solidFill>
              <a:effectLst/>
              <a:latin typeface="Museo 300" panose="02000000000000000000" pitchFamily="50" charset="0"/>
            </a:endParaRP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Monkton Farleigh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Neston/Westwood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Southampton 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Launceston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Stroud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Berkeley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Newport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Avonmouth Tewkesbury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Birmingham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Hartlebury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Telford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Manchester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Heywood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Bedwas 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Bilston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Planetary Road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Manchester x 2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Kidderminster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C15773-99D1-79FF-B854-817B9C17DC62}"/>
              </a:ext>
            </a:extLst>
          </p:cNvPr>
          <p:cNvSpPr txBox="1"/>
          <p:nvPr/>
        </p:nvSpPr>
        <p:spPr>
          <a:xfrm>
            <a:off x="7465685" y="2098928"/>
            <a:ext cx="1904507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1" i="0" dirty="0">
                <a:solidFill>
                  <a:srgbClr val="43B02A"/>
                </a:solidFill>
                <a:effectLst/>
                <a:latin typeface="Museo 300" panose="02000000000000000000" pitchFamily="50" charset="0"/>
              </a:rPr>
              <a:t>Central &amp; South</a:t>
            </a:r>
          </a:p>
          <a:p>
            <a:pPr algn="l"/>
            <a:endParaRPr lang="en-GB" sz="1600" b="1" i="0" dirty="0">
              <a:solidFill>
                <a:srgbClr val="43B02A"/>
              </a:solidFill>
              <a:effectLst/>
              <a:latin typeface="Museo 300" panose="02000000000000000000" pitchFamily="50" charset="0"/>
            </a:endParaRP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Swadlincote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Coventry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Markham Vale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Upper Heyford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Dunstable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Ipswich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FCDO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Rainham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Barking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Walthamstow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Thurrock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Sittingbourne</a:t>
            </a:r>
          </a:p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Shoeburyness</a:t>
            </a:r>
            <a:endParaRPr lang="en-GB" sz="1400" dirty="0">
              <a:latin typeface="Museo 300" panose="02000000000000000000" pitchFamily="5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F9EE94-9B04-20E6-21B3-A94E437AF75E}"/>
              </a:ext>
            </a:extLst>
          </p:cNvPr>
          <p:cNvSpPr txBox="1"/>
          <p:nvPr/>
        </p:nvSpPr>
        <p:spPr>
          <a:xfrm>
            <a:off x="414778" y="6501090"/>
            <a:ext cx="4337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We also have sites in New York and Athlone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0F209A0-5254-60EA-A162-29B472600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16" r="7629"/>
          <a:stretch/>
        </p:blipFill>
        <p:spPr>
          <a:xfrm>
            <a:off x="535578" y="1290460"/>
            <a:ext cx="4095499" cy="5070656"/>
          </a:xfrm>
          <a:prstGeom prst="rect">
            <a:avLst/>
          </a:prstGeom>
          <a:ln w="76200">
            <a:solidFill>
              <a:srgbClr val="2EA736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FC84B7-C629-E016-B6A7-89D6690A7929}"/>
              </a:ext>
            </a:extLst>
          </p:cNvPr>
          <p:cNvSpPr txBox="1"/>
          <p:nvPr/>
        </p:nvSpPr>
        <p:spPr>
          <a:xfrm>
            <a:off x="4898855" y="1269064"/>
            <a:ext cx="72931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We have state-of-the-art facilities in over 50 locations across the UK, they include dedicated mailrooms, high-volume scanning hubs, and secure storage centres. </a:t>
            </a:r>
          </a:p>
        </p:txBody>
      </p:sp>
    </p:spTree>
    <p:extLst>
      <p:ext uri="{BB962C8B-B14F-4D97-AF65-F5344CB8AC3E}">
        <p14:creationId xmlns:p14="http://schemas.microsoft.com/office/powerpoint/2010/main" val="2605936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0D53D7-8F3C-C237-75F8-B321D9426EFA}"/>
              </a:ext>
            </a:extLst>
          </p:cNvPr>
          <p:cNvGrpSpPr/>
          <p:nvPr/>
        </p:nvGrpSpPr>
        <p:grpSpPr>
          <a:xfrm>
            <a:off x="6960026" y="2162576"/>
            <a:ext cx="4996749" cy="1277273"/>
            <a:chOff x="6205805" y="-476949"/>
            <a:chExt cx="6111632" cy="1528492"/>
          </a:xfrm>
        </p:grpSpPr>
        <p:sp>
          <p:nvSpPr>
            <p:cNvPr id="34" name="Rectangle 1">
              <a:extLst>
                <a:ext uri="{FF2B5EF4-FFF2-40B4-BE49-F238E27FC236}">
                  <a16:creationId xmlns:a16="http://schemas.microsoft.com/office/drawing/2014/main" id="{CB3F27BF-55C8-F005-7B84-780AE8D9D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5805" y="237792"/>
              <a:ext cx="302628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 dirty="0">
                  <a:solidFill>
                    <a:srgbClr val="1E1147"/>
                  </a:solidFill>
                  <a:latin typeface="Museo 300" panose="02000000000000000000" pitchFamily="50" charset="0"/>
                </a:rPr>
                <a:t>2</a:t>
              </a:r>
              <a:r>
                <a:rPr kumimoji="0" lang="en-GB" sz="1100" i="0" u="none" strike="noStrike" kern="0" cap="none" spc="0" normalizeH="0" baseline="0" noProof="0" dirty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F216550-C2D5-7B96-F885-DD5851F09F68}"/>
                </a:ext>
              </a:extLst>
            </p:cNvPr>
            <p:cNvSpPr txBox="1"/>
            <p:nvPr/>
          </p:nvSpPr>
          <p:spPr>
            <a:xfrm>
              <a:off x="8213133" y="-476949"/>
              <a:ext cx="4104304" cy="1528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 dirty="0"/>
                <a:t>INITIAL SCREENING </a:t>
              </a:r>
            </a:p>
            <a:p>
              <a:r>
                <a:rPr lang="en-GB" sz="1100" dirty="0"/>
                <a:t>If shortlisted, you'll be contacted for a call to discuss your background and alignment for the role. </a:t>
              </a:r>
            </a:p>
            <a:p>
              <a:r>
                <a:rPr lang="en-GB" sz="1100" dirty="0"/>
                <a:t>Hiring manager will decide if to progress your application to interview. Feedback will be provided to you by the recruiter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1A575B3-DEBA-DFCB-C5E4-3D0BCDCA285B}"/>
              </a:ext>
            </a:extLst>
          </p:cNvPr>
          <p:cNvGrpSpPr/>
          <p:nvPr/>
        </p:nvGrpSpPr>
        <p:grpSpPr>
          <a:xfrm>
            <a:off x="7103078" y="3665615"/>
            <a:ext cx="4763649" cy="1107996"/>
            <a:chOff x="7606684" y="631446"/>
            <a:chExt cx="5826524" cy="1325921"/>
          </a:xfrm>
        </p:grpSpPr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B8AD7519-7D66-2D79-0288-DE6F3C487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6684" y="822932"/>
              <a:ext cx="302628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 dirty="0">
                  <a:solidFill>
                    <a:srgbClr val="1E1147"/>
                  </a:solidFill>
                  <a:latin typeface="Museo 300" panose="02000000000000000000" pitchFamily="50" charset="0"/>
                </a:rPr>
                <a:t>3</a:t>
              </a:r>
              <a:r>
                <a:rPr kumimoji="0" lang="en-GB" sz="1100" i="0" u="none" strike="noStrike" kern="0" cap="none" spc="0" normalizeH="0" baseline="0" noProof="0" dirty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D0FA6D7-F56B-1934-E9F2-C9DB79A4C50A}"/>
                </a:ext>
              </a:extLst>
            </p:cNvPr>
            <p:cNvSpPr txBox="1"/>
            <p:nvPr/>
          </p:nvSpPr>
          <p:spPr>
            <a:xfrm>
              <a:off x="9620946" y="631446"/>
              <a:ext cx="3812262" cy="132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 dirty="0"/>
                <a:t>INTERVIEW(S) </a:t>
              </a:r>
            </a:p>
            <a:p>
              <a:r>
                <a:rPr lang="en-GB" sz="1100" dirty="0"/>
                <a:t>You’ll participate in one or more interviews (number of interviews will be confirmed at screening stage)</a:t>
              </a:r>
            </a:p>
            <a:p>
              <a:r>
                <a:rPr lang="en-GB" sz="1100" dirty="0"/>
                <a:t>You will receive interview confirmation to your email with the details of your interview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E1853E6-9428-DA1D-4BAD-FEAD0841E06B}"/>
              </a:ext>
            </a:extLst>
          </p:cNvPr>
          <p:cNvGrpSpPr/>
          <p:nvPr/>
        </p:nvGrpSpPr>
        <p:grpSpPr>
          <a:xfrm>
            <a:off x="6428228" y="4594439"/>
            <a:ext cx="5438499" cy="1212757"/>
            <a:chOff x="8328038" y="3660473"/>
            <a:chExt cx="6651948" cy="1451292"/>
          </a:xfrm>
        </p:grpSpPr>
        <p:sp>
          <p:nvSpPr>
            <p:cNvPr id="30" name="Rectangle 1">
              <a:extLst>
                <a:ext uri="{FF2B5EF4-FFF2-40B4-BE49-F238E27FC236}">
                  <a16:creationId xmlns:a16="http://schemas.microsoft.com/office/drawing/2014/main" id="{02FF87EF-AA5A-5AE2-53D5-8F7D9EF2A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8038" y="3660473"/>
              <a:ext cx="302629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 dirty="0">
                  <a:solidFill>
                    <a:srgbClr val="1E1147"/>
                  </a:solidFill>
                  <a:latin typeface="Museo 300" panose="02000000000000000000" pitchFamily="50" charset="0"/>
                </a:rPr>
                <a:t>4</a:t>
              </a:r>
              <a:r>
                <a:rPr kumimoji="0" lang="en-GB" sz="1100" i="0" u="none" strike="noStrike" kern="0" cap="none" spc="0" normalizeH="0" baseline="0" noProof="0" dirty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8B6736-8511-8AD2-30DB-D7B57DC425BF}"/>
                </a:ext>
              </a:extLst>
            </p:cNvPr>
            <p:cNvSpPr txBox="1"/>
            <p:nvPr/>
          </p:nvSpPr>
          <p:spPr>
            <a:xfrm>
              <a:off x="10168088" y="4190984"/>
              <a:ext cx="4811898" cy="920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 dirty="0"/>
                <a:t>DECISIONS</a:t>
              </a:r>
            </a:p>
            <a:p>
              <a:r>
                <a:rPr lang="en-GB" sz="1100" dirty="0"/>
                <a:t>After all interviews, we’ll review feedback and make a hiring decision. Your recruiter will contact you with the final decision.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5B59D05-B2F5-2C33-650D-64F4E4DE5DEA}"/>
              </a:ext>
            </a:extLst>
          </p:cNvPr>
          <p:cNvGrpSpPr/>
          <p:nvPr/>
        </p:nvGrpSpPr>
        <p:grpSpPr>
          <a:xfrm>
            <a:off x="2705899" y="4933151"/>
            <a:ext cx="3044296" cy="1676497"/>
            <a:chOff x="2634625" y="5510491"/>
            <a:chExt cx="2936457" cy="2006238"/>
          </a:xfrm>
        </p:grpSpPr>
        <p:sp>
          <p:nvSpPr>
            <p:cNvPr id="28" name="Rectangle 1">
              <a:extLst>
                <a:ext uri="{FF2B5EF4-FFF2-40B4-BE49-F238E27FC236}">
                  <a16:creationId xmlns:a16="http://schemas.microsoft.com/office/drawing/2014/main" id="{DCDCA1F0-2E69-C1F5-F995-F0F016A8C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8454" y="5510491"/>
              <a:ext cx="302628" cy="51116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 dirty="0">
                  <a:solidFill>
                    <a:srgbClr val="1E1147"/>
                  </a:solidFill>
                  <a:latin typeface="Museo 300" panose="02000000000000000000" pitchFamily="50" charset="0"/>
                </a:rPr>
                <a:t>5</a:t>
              </a:r>
              <a:r>
                <a:rPr kumimoji="0" lang="en-GB" sz="1100" i="0" u="none" strike="noStrike" kern="0" cap="none" spc="0" normalizeH="0" baseline="0" noProof="0" dirty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8FB49C-1AE9-826B-5146-F1C7C50613F5}"/>
                </a:ext>
              </a:extLst>
            </p:cNvPr>
            <p:cNvSpPr txBox="1"/>
            <p:nvPr/>
          </p:nvSpPr>
          <p:spPr>
            <a:xfrm>
              <a:off x="2634625" y="6595951"/>
              <a:ext cx="2449520" cy="92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 dirty="0"/>
                <a:t>OFFER STAGE</a:t>
              </a:r>
            </a:p>
            <a:p>
              <a:r>
                <a:rPr lang="en-GB" sz="1100" dirty="0"/>
                <a:t>If selected, you will receive an offer confirmation via email and a start date will be confirmed.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B3EE4B2-DABF-BA1A-E93A-98059904F026}"/>
              </a:ext>
            </a:extLst>
          </p:cNvPr>
          <p:cNvGrpSpPr/>
          <p:nvPr/>
        </p:nvGrpSpPr>
        <p:grpSpPr>
          <a:xfrm>
            <a:off x="557547" y="4463019"/>
            <a:ext cx="3796434" cy="1449071"/>
            <a:chOff x="1097279" y="5709849"/>
            <a:chExt cx="4643499" cy="1734083"/>
          </a:xfrm>
        </p:grpSpPr>
        <p:sp>
          <p:nvSpPr>
            <p:cNvPr id="26" name="Rectangle 1">
              <a:extLst>
                <a:ext uri="{FF2B5EF4-FFF2-40B4-BE49-F238E27FC236}">
                  <a16:creationId xmlns:a16="http://schemas.microsoft.com/office/drawing/2014/main" id="{4B1C7916-0117-4886-2559-F5D317878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8150" y="5709849"/>
              <a:ext cx="302628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 dirty="0">
                  <a:solidFill>
                    <a:srgbClr val="1E1147"/>
                  </a:solidFill>
                  <a:latin typeface="Museo 300" panose="02000000000000000000" pitchFamily="50" charset="0"/>
                </a:rPr>
                <a:t>6</a:t>
              </a:r>
              <a:r>
                <a:rPr kumimoji="0" lang="en-GB" sz="1100" i="0" u="none" strike="noStrike" kern="0" cap="none" spc="0" normalizeH="0" baseline="0" noProof="0" dirty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4752C4-09CA-087B-2AFD-85D32E74E080}"/>
                </a:ext>
              </a:extLst>
            </p:cNvPr>
            <p:cNvSpPr txBox="1"/>
            <p:nvPr/>
          </p:nvSpPr>
          <p:spPr>
            <a:xfrm>
              <a:off x="1097279" y="6118009"/>
              <a:ext cx="2981601" cy="1325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 dirty="0"/>
                <a:t>ONBOARDING</a:t>
              </a:r>
            </a:p>
            <a:p>
              <a:r>
                <a:rPr lang="en-GB" sz="1100" dirty="0"/>
                <a:t>Once you accept, you will receive an email to log onto our Eploy system where you will find your contract and all new starter paperwork to read and sign.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F40B81C-48A4-8E72-6E32-28177B75EC26}"/>
              </a:ext>
            </a:extLst>
          </p:cNvPr>
          <p:cNvGrpSpPr/>
          <p:nvPr/>
        </p:nvGrpSpPr>
        <p:grpSpPr>
          <a:xfrm>
            <a:off x="0" y="1771120"/>
            <a:ext cx="4222427" cy="1371892"/>
            <a:chOff x="-1741945" y="2251633"/>
            <a:chExt cx="5164541" cy="1641725"/>
          </a:xfrm>
        </p:grpSpPr>
        <p:sp>
          <p:nvSpPr>
            <p:cNvPr id="24" name="Rectangle 1">
              <a:extLst>
                <a:ext uri="{FF2B5EF4-FFF2-40B4-BE49-F238E27FC236}">
                  <a16:creationId xmlns:a16="http://schemas.microsoft.com/office/drawing/2014/main" id="{3BF4CD57-99F7-ED83-672D-8D968B34C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968" y="3345839"/>
              <a:ext cx="302628" cy="54751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 dirty="0">
                  <a:solidFill>
                    <a:srgbClr val="1E1147"/>
                  </a:solidFill>
                  <a:latin typeface="Museo 300" panose="02000000000000000000" pitchFamily="50" charset="0"/>
                </a:rPr>
                <a:t>8</a:t>
              </a:r>
              <a:r>
                <a:rPr kumimoji="0" lang="en-GB" sz="1100" i="0" u="none" strike="noStrike" kern="0" cap="none" spc="0" normalizeH="0" baseline="0" noProof="0" dirty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5BF06A-5C72-5DB1-7B16-6580BBD87138}"/>
                </a:ext>
              </a:extLst>
            </p:cNvPr>
            <p:cNvSpPr txBox="1"/>
            <p:nvPr/>
          </p:nvSpPr>
          <p:spPr>
            <a:xfrm>
              <a:off x="-1741945" y="2251633"/>
              <a:ext cx="3432914" cy="920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 dirty="0"/>
                <a:t>ONBOARDED AND FIRST DATE </a:t>
              </a:r>
            </a:p>
            <a:p>
              <a:r>
                <a:rPr lang="en-GB" sz="1100" dirty="0"/>
                <a:t>On your 1st day, you’ll meet your team, get set and start a structured onboarding journey to set you up for success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A8CFC7-0A41-0A13-5986-1764B45F388D}"/>
              </a:ext>
            </a:extLst>
          </p:cNvPr>
          <p:cNvGrpSpPr/>
          <p:nvPr/>
        </p:nvGrpSpPr>
        <p:grpSpPr>
          <a:xfrm>
            <a:off x="3452976" y="1753946"/>
            <a:ext cx="4152177" cy="3620559"/>
            <a:chOff x="2999793" y="35605"/>
            <a:chExt cx="5724798" cy="617272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9EC49D7-3308-A48E-7FD7-666A61B17B39}"/>
                </a:ext>
              </a:extLst>
            </p:cNvPr>
            <p:cNvGrpSpPr/>
            <p:nvPr/>
          </p:nvGrpSpPr>
          <p:grpSpPr>
            <a:xfrm>
              <a:off x="2999793" y="35605"/>
              <a:ext cx="5724798" cy="6172721"/>
              <a:chOff x="2999793" y="35605"/>
              <a:chExt cx="5724798" cy="617272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AC91EC9-7299-4EE9-D823-39944D5E1723}"/>
                  </a:ext>
                </a:extLst>
              </p:cNvPr>
              <p:cNvGrpSpPr/>
              <p:nvPr/>
            </p:nvGrpSpPr>
            <p:grpSpPr>
              <a:xfrm>
                <a:off x="2999793" y="35605"/>
                <a:ext cx="5724798" cy="6172721"/>
                <a:chOff x="2999793" y="35605"/>
                <a:chExt cx="5724798" cy="6172721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93507558-8C68-003B-1F81-7EC1F9D7BA2E}"/>
                    </a:ext>
                  </a:extLst>
                </p:cNvPr>
                <p:cNvSpPr/>
                <p:nvPr/>
              </p:nvSpPr>
              <p:spPr>
                <a:xfrm>
                  <a:off x="2999793" y="483528"/>
                  <a:ext cx="5724798" cy="5724798"/>
                </a:xfrm>
                <a:prstGeom prst="ellipse">
                  <a:avLst/>
                </a:prstGeom>
                <a:noFill/>
                <a:ln w="142875" cap="flat" cmpd="sng" algn="ctr">
                  <a:solidFill>
                    <a:srgbClr val="015158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A248E0A0-426C-DD4F-B2ED-A3BF04652D0C}"/>
                    </a:ext>
                  </a:extLst>
                </p:cNvPr>
                <p:cNvSpPr/>
                <p:nvPr/>
              </p:nvSpPr>
              <p:spPr>
                <a:xfrm>
                  <a:off x="3720949" y="35605"/>
                  <a:ext cx="1899278" cy="111249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42875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08C69D1-38E3-CE5D-3A1C-2E8B51668501}"/>
                    </a:ext>
                  </a:extLst>
                </p:cNvPr>
                <p:cNvSpPr/>
                <p:nvPr/>
              </p:nvSpPr>
              <p:spPr>
                <a:xfrm>
                  <a:off x="5620228" y="238170"/>
                  <a:ext cx="483929" cy="483929"/>
                </a:xfrm>
                <a:prstGeom prst="ellipse">
                  <a:avLst/>
                </a:prstGeom>
                <a:solidFill>
                  <a:srgbClr val="2DA637"/>
                </a:solidFill>
                <a:ln w="66675" cap="flat" cmpd="sng" algn="ctr">
                  <a:solidFill>
                    <a:srgbClr val="015158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ITC Lubalin Graph Std Book" panose="02060703020205020404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3135F00-7FE8-1149-78C8-FCF78AAF3B43}"/>
                  </a:ext>
                </a:extLst>
              </p:cNvPr>
              <p:cNvGrpSpPr/>
              <p:nvPr/>
            </p:nvGrpSpPr>
            <p:grpSpPr>
              <a:xfrm>
                <a:off x="3624203" y="1014718"/>
                <a:ext cx="547518" cy="547518"/>
                <a:chOff x="3592604" y="2378365"/>
                <a:chExt cx="547518" cy="547518"/>
              </a:xfrm>
            </p:grpSpPr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E46A6DB2-267E-CA2C-AF3C-78C8D52CC594}"/>
                    </a:ext>
                  </a:extLst>
                </p:cNvPr>
                <p:cNvCxnSpPr/>
                <p:nvPr/>
              </p:nvCxnSpPr>
              <p:spPr>
                <a:xfrm>
                  <a:off x="3592604" y="2436589"/>
                  <a:ext cx="547518" cy="0"/>
                </a:xfrm>
                <a:prstGeom prst="line">
                  <a:avLst/>
                </a:prstGeom>
                <a:noFill/>
                <a:ln w="117475" cap="flat" cmpd="sng" algn="ctr">
                  <a:solidFill>
                    <a:srgbClr val="015158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E0658686-CE9A-CB3B-C6B0-64BB522CD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819368" y="2652124"/>
                  <a:ext cx="547518" cy="0"/>
                </a:xfrm>
                <a:prstGeom prst="line">
                  <a:avLst/>
                </a:prstGeom>
                <a:noFill/>
                <a:ln w="117475" cap="flat" cmpd="sng" algn="ctr">
                  <a:solidFill>
                    <a:srgbClr val="015158"/>
                  </a:solidFill>
                  <a:prstDash val="solid"/>
                  <a:miter lim="800000"/>
                </a:ln>
                <a:effectLst/>
              </p:spPr>
            </p:cxnSp>
          </p:grp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E6A1523-3069-9418-0AF3-1E6858968C87}"/>
                </a:ext>
              </a:extLst>
            </p:cNvPr>
            <p:cNvSpPr/>
            <p:nvPr/>
          </p:nvSpPr>
          <p:spPr>
            <a:xfrm>
              <a:off x="3865240" y="1480238"/>
              <a:ext cx="3897523" cy="3897523"/>
            </a:xfrm>
            <a:prstGeom prst="ellipse">
              <a:avLst/>
            </a:prstGeom>
            <a:solidFill>
              <a:srgbClr val="2DA637"/>
            </a:solidFill>
            <a:ln w="63500" cap="flat" cmpd="sng" algn="ctr">
              <a:solidFill>
                <a:srgbClr val="3AAE2A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5A5001-5FDE-FC75-1BF0-9F4AC992F316}"/>
              </a:ext>
            </a:extLst>
          </p:cNvPr>
          <p:cNvGrpSpPr/>
          <p:nvPr/>
        </p:nvGrpSpPr>
        <p:grpSpPr>
          <a:xfrm>
            <a:off x="176877" y="3271051"/>
            <a:ext cx="3746877" cy="1107996"/>
            <a:chOff x="-1438382" y="3372913"/>
            <a:chExt cx="5018440" cy="1461768"/>
          </a:xfrm>
        </p:grpSpPr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0B4A0DEA-A959-78CF-A120-3237B324F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430" y="3646544"/>
              <a:ext cx="302628" cy="54751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0" cap="none" spc="0" normalizeH="0" baseline="0" noProof="0" dirty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7.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629E314-8BD2-021A-8D5D-7A083A7A2F01}"/>
                </a:ext>
              </a:extLst>
            </p:cNvPr>
            <p:cNvSpPr txBox="1"/>
            <p:nvPr/>
          </p:nvSpPr>
          <p:spPr>
            <a:xfrm>
              <a:off x="-1438382" y="3372913"/>
              <a:ext cx="2910528" cy="14617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 dirty="0"/>
                <a:t>SECURITY SCREENING</a:t>
              </a:r>
            </a:p>
            <a:p>
              <a:r>
                <a:rPr lang="en-GB" sz="1100" dirty="0"/>
                <a:t>You will receive an email from our screening team at GIANT to start the process of applying for security clearance (ADD CLEARANCE FOR SITE)</a:t>
              </a:r>
            </a:p>
          </p:txBody>
        </p:sp>
      </p:grpSp>
      <p:sp>
        <p:nvSpPr>
          <p:cNvPr id="45" name="Title 9">
            <a:extLst>
              <a:ext uri="{FF2B5EF4-FFF2-40B4-BE49-F238E27FC236}">
                <a16:creationId xmlns:a16="http://schemas.microsoft.com/office/drawing/2014/main" id="{B797531C-FD90-3A56-4DD1-C80B4F605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57" y="216333"/>
            <a:ext cx="9817100" cy="702000"/>
          </a:xfrm>
        </p:spPr>
        <p:txBody>
          <a:bodyPr/>
          <a:lstStyle/>
          <a:p>
            <a:r>
              <a:rPr lang="en-GB" dirty="0"/>
              <a:t>The Recruitment Journey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A69CB53-6425-8515-274C-96E097658F74}"/>
              </a:ext>
            </a:extLst>
          </p:cNvPr>
          <p:cNvGrpSpPr/>
          <p:nvPr/>
        </p:nvGrpSpPr>
        <p:grpSpPr>
          <a:xfrm>
            <a:off x="6180806" y="1499186"/>
            <a:ext cx="4926052" cy="1144939"/>
            <a:chOff x="6271647" y="-147667"/>
            <a:chExt cx="6025161" cy="1370131"/>
          </a:xfrm>
        </p:grpSpPr>
        <p:sp>
          <p:nvSpPr>
            <p:cNvPr id="47" name="Rectangle 1">
              <a:extLst>
                <a:ext uri="{FF2B5EF4-FFF2-40B4-BE49-F238E27FC236}">
                  <a16:creationId xmlns:a16="http://schemas.microsoft.com/office/drawing/2014/main" id="{07F646D6-6739-7DCB-6A64-DDDADAED0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1647" y="711298"/>
              <a:ext cx="302628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0" cap="none" spc="0" normalizeH="0" baseline="0" noProof="0" dirty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1.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4D523D-4084-133C-63A5-A281E129919C}"/>
                </a:ext>
              </a:extLst>
            </p:cNvPr>
            <p:cNvSpPr txBox="1"/>
            <p:nvPr/>
          </p:nvSpPr>
          <p:spPr>
            <a:xfrm>
              <a:off x="8031780" y="-147667"/>
              <a:ext cx="4265028" cy="325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dirty="0">
                  <a:solidFill>
                    <a:srgbClr val="505759"/>
                  </a:solidFill>
                  <a:latin typeface="Museo 300" panose="02000000000000000000" pitchFamily="50" charset="0"/>
                </a:rPr>
                <a:t>APPLY</a:t>
              </a:r>
              <a:r>
                <a:rPr lang="en-GB" sz="1100" kern="0" dirty="0">
                  <a:solidFill>
                    <a:srgbClr val="1E1147"/>
                  </a:solidFill>
                  <a:latin typeface="Museo 300" panose="02000000000000000000" pitchFamily="50" charset="0"/>
                </a:rPr>
                <a:t> </a:t>
              </a:r>
              <a:r>
                <a:rPr lang="en-GB" sz="1100" dirty="0">
                  <a:solidFill>
                    <a:srgbClr val="505759"/>
                  </a:solidFill>
                  <a:latin typeface="Museo 300" panose="02000000000000000000" pitchFamily="50" charset="0"/>
                </a:rPr>
                <a:t>FOR</a:t>
              </a:r>
              <a:r>
                <a:rPr lang="en-GB" sz="1100" kern="0" dirty="0">
                  <a:solidFill>
                    <a:srgbClr val="1E1147"/>
                  </a:solidFill>
                  <a:latin typeface="Museo 300" panose="02000000000000000000" pitchFamily="50" charset="0"/>
                </a:rPr>
                <a:t> </a:t>
              </a:r>
              <a:r>
                <a:rPr lang="en-GB" sz="1100" dirty="0">
                  <a:solidFill>
                    <a:srgbClr val="505759"/>
                  </a:solidFill>
                  <a:latin typeface="Museo 300" panose="02000000000000000000" pitchFamily="50" charset="0"/>
                </a:rPr>
                <a:t>THE POSITION </a:t>
              </a:r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821A0898-32C5-0553-91AE-8DC0FAD00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835" y="4725658"/>
            <a:ext cx="1074288" cy="107428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9CCC557-E4BC-C038-54A4-74BA26EED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9367" y="3665615"/>
            <a:ext cx="969994" cy="928823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3A1728A6-2065-1453-8675-23D131EE5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49941" y="3320552"/>
            <a:ext cx="944258" cy="944258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34A17239-52D3-F187-7A18-656B98407A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42629" y="1717563"/>
            <a:ext cx="1004150" cy="998819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58AE6BD2-DF26-D1FA-FF27-ECC61568E1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64018" y="5728062"/>
            <a:ext cx="940904" cy="940904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B9F5E21A-1BC9-D249-BB2A-011679B754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46839" y="2246328"/>
            <a:ext cx="1030805" cy="1030805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05D50535-EE70-5BE4-AA51-49C18EC585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82414" y="4945651"/>
            <a:ext cx="1030806" cy="1030806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2DF941CB-7B54-C53C-BD8B-1B8B8B8E82D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70909" y="1242894"/>
            <a:ext cx="1025656" cy="10256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9244DE-6F7A-6120-BD7C-F4E09E40E4D2}"/>
              </a:ext>
            </a:extLst>
          </p:cNvPr>
          <p:cNvSpPr/>
          <p:nvPr/>
        </p:nvSpPr>
        <p:spPr>
          <a:xfrm>
            <a:off x="7749367" y="3595434"/>
            <a:ext cx="3934111" cy="1208660"/>
          </a:xfrm>
          <a:prstGeom prst="rect">
            <a:avLst/>
          </a:prstGeom>
          <a:noFill/>
          <a:ln>
            <a:solidFill>
              <a:srgbClr val="004F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0D914E-A484-58EB-1098-EFCCD7036554}"/>
              </a:ext>
            </a:extLst>
          </p:cNvPr>
          <p:cNvCxnSpPr/>
          <p:nvPr/>
        </p:nvCxnSpPr>
        <p:spPr>
          <a:xfrm>
            <a:off x="11340548" y="1630017"/>
            <a:ext cx="526179" cy="0"/>
          </a:xfrm>
          <a:prstGeom prst="line">
            <a:avLst/>
          </a:prstGeom>
          <a:ln>
            <a:solidFill>
              <a:srgbClr val="2EA7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9886F1C-71C3-4408-511B-5AC8C97BC967}"/>
              </a:ext>
            </a:extLst>
          </p:cNvPr>
          <p:cNvCxnSpPr>
            <a:cxnSpLocks/>
            <a:endCxn id="33" idx="3"/>
          </p:cNvCxnSpPr>
          <p:nvPr/>
        </p:nvCxnSpPr>
        <p:spPr>
          <a:xfrm>
            <a:off x="11866727" y="1630017"/>
            <a:ext cx="0" cy="2589596"/>
          </a:xfrm>
          <a:prstGeom prst="line">
            <a:avLst/>
          </a:prstGeom>
          <a:ln>
            <a:solidFill>
              <a:srgbClr val="2EA7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9F6E107-21CA-323E-F4FA-51DE720C5CAA}"/>
              </a:ext>
            </a:extLst>
          </p:cNvPr>
          <p:cNvCxnSpPr>
            <a:stCxn id="33" idx="3"/>
          </p:cNvCxnSpPr>
          <p:nvPr/>
        </p:nvCxnSpPr>
        <p:spPr>
          <a:xfrm flipH="1">
            <a:off x="11579087" y="4219613"/>
            <a:ext cx="287640" cy="45197"/>
          </a:xfrm>
          <a:prstGeom prst="straightConnector1">
            <a:avLst/>
          </a:prstGeom>
          <a:ln>
            <a:solidFill>
              <a:srgbClr val="2EA73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7E105725-1DF9-01E2-D489-EE3CE637FA41}"/>
              </a:ext>
            </a:extLst>
          </p:cNvPr>
          <p:cNvSpPr txBox="1"/>
          <p:nvPr/>
        </p:nvSpPr>
        <p:spPr>
          <a:xfrm>
            <a:off x="10775184" y="1340233"/>
            <a:ext cx="8214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solidFill>
                  <a:srgbClr val="505759"/>
                </a:solidFill>
                <a:latin typeface="Museo 300" panose="02000000000000000000" pitchFamily="50" charset="0"/>
              </a:rPr>
              <a:t>YOU ARE HERE!</a:t>
            </a:r>
          </a:p>
        </p:txBody>
      </p:sp>
    </p:spTree>
    <p:extLst>
      <p:ext uri="{BB962C8B-B14F-4D97-AF65-F5344CB8AC3E}">
        <p14:creationId xmlns:p14="http://schemas.microsoft.com/office/powerpoint/2010/main" val="245730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 dirty="0"/>
              <a:t>Benefits and Rewards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8A7DB8-578A-2C2F-AD7D-D11E7E52782D}"/>
              </a:ext>
            </a:extLst>
          </p:cNvPr>
          <p:cNvSpPr txBox="1"/>
          <p:nvPr/>
        </p:nvSpPr>
        <p:spPr>
          <a:xfrm>
            <a:off x="86790" y="2327395"/>
            <a:ext cx="19951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Share Save Scheme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CE3163-5B14-A7E8-EB8D-3CCC774FA9D6}"/>
              </a:ext>
            </a:extLst>
          </p:cNvPr>
          <p:cNvSpPr txBox="1"/>
          <p:nvPr/>
        </p:nvSpPr>
        <p:spPr>
          <a:xfrm>
            <a:off x="2578737" y="2324490"/>
            <a:ext cx="19951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Holidays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5E061B-A22B-7686-2A77-AC35E6725A72}"/>
              </a:ext>
            </a:extLst>
          </p:cNvPr>
          <p:cNvSpPr txBox="1"/>
          <p:nvPr/>
        </p:nvSpPr>
        <p:spPr>
          <a:xfrm>
            <a:off x="5279084" y="2344596"/>
            <a:ext cx="1824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Pension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58DD6F-3D1F-466E-0758-94DBCD7DE4DC}"/>
              </a:ext>
            </a:extLst>
          </p:cNvPr>
          <p:cNvSpPr txBox="1"/>
          <p:nvPr/>
        </p:nvSpPr>
        <p:spPr>
          <a:xfrm>
            <a:off x="5283625" y="4095110"/>
            <a:ext cx="18687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Life Assurance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4E40DD-7270-7980-7538-D681E177DB3A}"/>
              </a:ext>
            </a:extLst>
          </p:cNvPr>
          <p:cNvSpPr txBox="1"/>
          <p:nvPr/>
        </p:nvSpPr>
        <p:spPr>
          <a:xfrm>
            <a:off x="-352257" y="5662287"/>
            <a:ext cx="26807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Family Leave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9AC9F8-AE6C-6CB8-8F92-7CA54CA32F09}"/>
              </a:ext>
            </a:extLst>
          </p:cNvPr>
          <p:cNvSpPr txBox="1"/>
          <p:nvPr/>
        </p:nvSpPr>
        <p:spPr>
          <a:xfrm>
            <a:off x="2380153" y="5646086"/>
            <a:ext cx="26807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Employee Assistance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EF1D40-3EDA-4CE5-93A9-6FF7EEED3FA5}"/>
              </a:ext>
            </a:extLst>
          </p:cNvPr>
          <p:cNvSpPr txBox="1"/>
          <p:nvPr/>
        </p:nvSpPr>
        <p:spPr>
          <a:xfrm>
            <a:off x="8161079" y="4114533"/>
            <a:ext cx="16407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Retail Discounts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5792E5-10B7-ACFB-328A-838A1545EF69}"/>
              </a:ext>
            </a:extLst>
          </p:cNvPr>
          <p:cNvSpPr txBox="1"/>
          <p:nvPr/>
        </p:nvSpPr>
        <p:spPr>
          <a:xfrm>
            <a:off x="2844536" y="4084133"/>
            <a:ext cx="1567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Eyecare Vouchers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FD0C1D-20D0-3408-38BE-9AD50605A246}"/>
              </a:ext>
            </a:extLst>
          </p:cNvPr>
          <p:cNvSpPr txBox="1"/>
          <p:nvPr/>
        </p:nvSpPr>
        <p:spPr>
          <a:xfrm>
            <a:off x="18098" y="4097222"/>
            <a:ext cx="19951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Long Service Recognition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8AD79-16D4-BCD8-386C-05DC4DCE5B0D}"/>
              </a:ext>
            </a:extLst>
          </p:cNvPr>
          <p:cNvSpPr txBox="1"/>
          <p:nvPr/>
        </p:nvSpPr>
        <p:spPr>
          <a:xfrm>
            <a:off x="8007410" y="2331896"/>
            <a:ext cx="1824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Paid Volunteer Day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AECB4343-5E49-CA0E-A286-7F8B64DE6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972" y="1274502"/>
            <a:ext cx="1006247" cy="1006247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7A780C6B-940F-95CB-B3FA-FDA2F8875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3848" y="1223697"/>
            <a:ext cx="1094654" cy="109465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15D6E9F-9D5C-059A-FFF0-A6FA9D7D3B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57092" y="1250701"/>
            <a:ext cx="1011801" cy="1011801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F2F39B4F-C01C-E68E-8D6C-FC971D522D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99120" y="1300906"/>
            <a:ext cx="974051" cy="974051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C1FF925F-96EB-0C2D-7E64-59F149EB28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7560" y="3051894"/>
            <a:ext cx="940904" cy="940904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97931CED-9554-264B-4858-F5D66B4E4F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8222" y="3024308"/>
            <a:ext cx="970015" cy="970015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19C00012-04B7-A611-1A73-92F4E552D23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69661" y="3016445"/>
            <a:ext cx="940904" cy="94090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74FA1CB8-C596-08CD-FF73-91C68065C7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7425" y="4573902"/>
            <a:ext cx="1011801" cy="1011801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A1322443-2D99-2328-2210-49F2F439521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121399" y="3058539"/>
            <a:ext cx="940904" cy="94090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59690EB5-34FC-AA89-0C4F-0B10DD0A667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184017" y="4601405"/>
            <a:ext cx="907749" cy="9077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B45A59-2520-E82A-5482-9BDCD6546357}"/>
              </a:ext>
            </a:extLst>
          </p:cNvPr>
          <p:cNvSpPr txBox="1"/>
          <p:nvPr/>
        </p:nvSpPr>
        <p:spPr>
          <a:xfrm>
            <a:off x="5215892" y="5658541"/>
            <a:ext cx="20752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Refer a Friend Scheme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4524911-B88A-43A9-187E-3EDABE0EF26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768486" y="4551593"/>
            <a:ext cx="970016" cy="97001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44B0312-CD32-FE9A-C125-24743C3BAEF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852675" y="1274502"/>
            <a:ext cx="1006247" cy="10062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7AE1D3C-1E56-AAD8-AAAF-25C683724EE5}"/>
              </a:ext>
            </a:extLst>
          </p:cNvPr>
          <p:cNvSpPr txBox="1"/>
          <p:nvPr/>
        </p:nvSpPr>
        <p:spPr>
          <a:xfrm>
            <a:off x="10443707" y="2339718"/>
            <a:ext cx="18241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Access to our Mental Health First Aiders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4B9007B-F734-C393-9D83-8B5A5B39CDD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877864" y="2998264"/>
            <a:ext cx="1011801" cy="101180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B2F7E6-6C39-ABE1-1D9C-D001F59730B3}"/>
              </a:ext>
            </a:extLst>
          </p:cNvPr>
          <p:cNvSpPr txBox="1"/>
          <p:nvPr/>
        </p:nvSpPr>
        <p:spPr>
          <a:xfrm>
            <a:off x="10535402" y="4099018"/>
            <a:ext cx="164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Bereavement Support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53BB2F-02D4-F490-DC9F-F354D50EF9B9}"/>
              </a:ext>
            </a:extLst>
          </p:cNvPr>
          <p:cNvSpPr txBox="1"/>
          <p:nvPr/>
        </p:nvSpPr>
        <p:spPr>
          <a:xfrm>
            <a:off x="7919245" y="5658541"/>
            <a:ext cx="20752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Cycle to Work Scheme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E5D68FD8-399D-D4E8-933E-4EE925C5F68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410082" y="4539138"/>
            <a:ext cx="970016" cy="970016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68885242-6922-259E-3B2C-3ACE15F49FB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881324" y="4530700"/>
            <a:ext cx="1011801" cy="101180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361EC5B-6449-CD41-D715-CA2BDA97782E}"/>
              </a:ext>
            </a:extLst>
          </p:cNvPr>
          <p:cNvSpPr txBox="1"/>
          <p:nvPr/>
        </p:nvSpPr>
        <p:spPr>
          <a:xfrm>
            <a:off x="10318197" y="5542501"/>
            <a:ext cx="2075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Apprenticeship Opportunities </a:t>
            </a:r>
          </a:p>
        </p:txBody>
      </p:sp>
    </p:spTree>
    <p:extLst>
      <p:ext uri="{BB962C8B-B14F-4D97-AF65-F5344CB8AC3E}">
        <p14:creationId xmlns:p14="http://schemas.microsoft.com/office/powerpoint/2010/main" val="1250772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 dirty="0"/>
              <a:t>What Else Can We Offer You?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5800056-4F0A-E112-4E9E-4671C04EFEF8}"/>
              </a:ext>
            </a:extLst>
          </p:cNvPr>
          <p:cNvSpPr txBox="1">
            <a:spLocks/>
          </p:cNvSpPr>
          <p:nvPr/>
        </p:nvSpPr>
        <p:spPr>
          <a:xfrm>
            <a:off x="820847" y="1301014"/>
            <a:ext cx="742656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rgbClr val="004F59"/>
                </a:solidFill>
              </a:rPr>
              <a:t>Pay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55E81A-DC4D-3F61-2F65-C3198EDE60F8}"/>
              </a:ext>
            </a:extLst>
          </p:cNvPr>
          <p:cNvSpPr txBox="1"/>
          <p:nvPr/>
        </p:nvSpPr>
        <p:spPr>
          <a:xfrm>
            <a:off x="820847" y="1950779"/>
            <a:ext cx="2182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Monthly Pay –</a:t>
            </a:r>
          </a:p>
          <a:p>
            <a:pPr marL="666723" marR="0" lvl="1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28th of every month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Electronic Payslips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039726-9BA7-8298-DF21-B827096D0C7D}"/>
              </a:ext>
            </a:extLst>
          </p:cNvPr>
          <p:cNvSpPr txBox="1"/>
          <p:nvPr/>
        </p:nvSpPr>
        <p:spPr>
          <a:xfrm>
            <a:off x="8996547" y="1950779"/>
            <a:ext cx="2643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Regular Team Meetings </a:t>
            </a:r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 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121’s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05759"/>
              </a:solidFill>
              <a:effectLst/>
              <a:uLnTx/>
              <a:uFillTx/>
              <a:latin typeface="Museo 300" panose="02000000000000000000" pitchFamily="50" charset="0"/>
              <a:ea typeface="+mn-ea"/>
              <a:cs typeface="+mn-cs"/>
            </a:endParaRP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Company Intranet (Circle)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Colleague rep forums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505759"/>
              </a:solidFill>
              <a:effectLst/>
              <a:uLnTx/>
              <a:uFillTx/>
              <a:latin typeface="Museo 300" panose="02000000000000000000" pitchFamily="50" charset="0"/>
              <a:ea typeface="+mn-ea"/>
              <a:cs typeface="+mn-cs"/>
            </a:endParaRP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Internal Social Media (Yammer) 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Onsite Notice Boards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Your Say Engagement Survey 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Careers Page  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Restore Employee Portal </a:t>
            </a:r>
          </a:p>
          <a:p>
            <a:pPr marL="666723" marR="0" lvl="1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Request and cancel holidays </a:t>
            </a:r>
          </a:p>
          <a:p>
            <a:pPr marL="666723" marR="0" lvl="1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Change your personal details </a:t>
            </a:r>
          </a:p>
          <a:p>
            <a:pPr marL="666723" marR="0" lvl="1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Employee handbook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2369E9-6E57-6BD5-6B74-5981D0C948BE}"/>
              </a:ext>
            </a:extLst>
          </p:cNvPr>
          <p:cNvSpPr txBox="1"/>
          <p:nvPr/>
        </p:nvSpPr>
        <p:spPr>
          <a:xfrm>
            <a:off x="8996547" y="1467348"/>
            <a:ext cx="2643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4F59"/>
                </a:solidFill>
                <a:latin typeface="+mj-lt"/>
                <a:ea typeface="+mj-ea"/>
                <a:cs typeface="+mj-cs"/>
              </a:rPr>
              <a:t>Communication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14D010-6298-EF21-8343-1F095A514EFF}"/>
              </a:ext>
            </a:extLst>
          </p:cNvPr>
          <p:cNvSpPr txBox="1"/>
          <p:nvPr/>
        </p:nvSpPr>
        <p:spPr>
          <a:xfrm>
            <a:off x="4581625" y="1467348"/>
            <a:ext cx="2643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4F59"/>
                </a:solidFill>
                <a:latin typeface="+mj-lt"/>
                <a:ea typeface="+mj-ea"/>
                <a:cs typeface="+mj-cs"/>
              </a:rPr>
              <a:t>Uniform / Dress Code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1B9A7B-76BE-0ECF-96B7-0D1378F2144E}"/>
              </a:ext>
            </a:extLst>
          </p:cNvPr>
          <p:cNvSpPr txBox="1"/>
          <p:nvPr/>
        </p:nvSpPr>
        <p:spPr>
          <a:xfrm>
            <a:off x="4581625" y="2000670"/>
            <a:ext cx="319558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39" indent="-285739" defTabSz="761970">
              <a:buFont typeface="Arial" panose="020B0604020202020204" pitchFamily="34" charset="0"/>
              <a:buChar char="•"/>
              <a:defRPr/>
            </a:pPr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ID cards to be provided and must be always warn onsite.</a:t>
            </a:r>
          </a:p>
          <a:p>
            <a:pPr marR="0" lvl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200" dirty="0">
              <a:solidFill>
                <a:srgbClr val="505759"/>
              </a:solidFill>
              <a:latin typeface="Museo 300" panose="02000000000000000000" pitchFamily="50" charset="0"/>
            </a:endParaRPr>
          </a:p>
          <a:p>
            <a:pPr marR="0" lvl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1200" b="1" u="sng" dirty="0">
                <a:solidFill>
                  <a:srgbClr val="505759"/>
                </a:solidFill>
                <a:latin typeface="Museo 300" panose="02000000000000000000" pitchFamily="50" charset="0"/>
              </a:rPr>
              <a:t>Operations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Unform and PPE (high vis jacket and steel toe capped boots) are provided by Restore for some of our roles. This will be discussed at interview stage. </a:t>
            </a:r>
          </a:p>
          <a:p>
            <a:pPr marL="285739" lvl="0" indent="-285739" defTabSz="761970">
              <a:buFont typeface="Arial" panose="020B0604020202020204" pitchFamily="34" charset="0"/>
              <a:buChar char="•"/>
              <a:defRPr/>
            </a:pPr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Should PPE not be required for your role then pants/black jeans and t-shirt (no sports attire or shirts with offensive writing or logos on). In winter periods  hoodies and fleeces are allowed. </a:t>
            </a:r>
          </a:p>
          <a:p>
            <a:pPr marL="285739" lvl="0" indent="-285739" defTabSz="761970">
              <a:buFont typeface="Arial" panose="020B0604020202020204" pitchFamily="34" charset="0"/>
              <a:buChar char="•"/>
              <a:defRPr/>
            </a:pPr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Trainers are preferred or dolly shoes. But no open toe or back and no heels. </a:t>
            </a:r>
          </a:p>
          <a:p>
            <a:pPr lvl="0" defTabSz="761970">
              <a:defRPr/>
            </a:pPr>
            <a:endParaRPr lang="en-GB" sz="1200" dirty="0">
              <a:solidFill>
                <a:srgbClr val="505759"/>
              </a:solidFill>
              <a:latin typeface="Museo 300" panose="02000000000000000000" pitchFamily="50" charset="0"/>
            </a:endParaRPr>
          </a:p>
          <a:p>
            <a:pPr lvl="0" defTabSz="761970">
              <a:defRPr/>
            </a:pPr>
            <a:r>
              <a:rPr lang="en-GB" sz="1200" b="1" u="sng" dirty="0">
                <a:solidFill>
                  <a:srgbClr val="505759"/>
                </a:solidFill>
                <a:latin typeface="Museo 300" panose="02000000000000000000" pitchFamily="50" charset="0"/>
              </a:rPr>
              <a:t>Back Office &amp; Leadership </a:t>
            </a:r>
          </a:p>
          <a:p>
            <a:pPr marL="285739" lvl="0" indent="-285739" defTabSz="761970">
              <a:buFont typeface="Arial" panose="020B0604020202020204" pitchFamily="34" charset="0"/>
              <a:buChar char="•"/>
              <a:defRPr/>
            </a:pPr>
            <a:r>
              <a:rPr lang="en-GB" sz="1200" dirty="0">
                <a:solidFill>
                  <a:srgbClr val="505759"/>
                </a:solidFill>
                <a:latin typeface="Museo 300" panose="02000000000000000000" pitchFamily="50" charset="0"/>
              </a:rPr>
              <a:t>For all other roles our dress code is a smart casual appearance is required for on-site, remote work, video meetings, and events.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90E010-CE56-D1F1-DAFA-474E4A7F3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" y="3017351"/>
            <a:ext cx="3329609" cy="362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202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 dirty="0"/>
              <a:t>Site Information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438AEEA-1C2B-3A11-1FEE-193F39E916A1}"/>
              </a:ext>
            </a:extLst>
          </p:cNvPr>
          <p:cNvSpPr txBox="1">
            <a:spLocks/>
          </p:cNvSpPr>
          <p:nvPr/>
        </p:nvSpPr>
        <p:spPr>
          <a:xfrm>
            <a:off x="501097" y="1114448"/>
            <a:ext cx="11506733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solidFill>
                  <a:srgbClr val="004F59"/>
                </a:solidFill>
              </a:rPr>
              <a:t>Restore Information Management, Village Way, Bilston, Wolverhampton, WV14 0UJ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827A0F-45CC-2EBD-9030-6788BE5ECD1D}"/>
              </a:ext>
            </a:extLst>
          </p:cNvPr>
          <p:cNvSpPr txBox="1"/>
          <p:nvPr/>
        </p:nvSpPr>
        <p:spPr>
          <a:xfrm>
            <a:off x="501097" y="1936941"/>
            <a:ext cx="559490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Free onsite parking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The nearest bus stop located right outside our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There is a kitchen onsite which includes a kettle, microwave and fridge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There is a vending machine onsite for hot and cold drinks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Free tea, coffee, sugar, sweetener and milk is provided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There are tram stops located within a 20-minute walk from 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505759"/>
                </a:solidFill>
                <a:latin typeface="Museo 300" panose="02000000000000000000" pitchFamily="50" charset="0"/>
              </a:rPr>
              <a:t>Bilston town centre is located a 15-minute walk away which contains a variety of supermarkets, shops and fast-food restaurants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3D8EBC-B447-498D-151E-69D4AB10A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26" y="4474895"/>
            <a:ext cx="3913113" cy="2124811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C23584-1CC1-7E94-B853-10334DD99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409" y="1936941"/>
            <a:ext cx="4950494" cy="360036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1297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 dirty="0"/>
              <a:t>Employee Testimonials 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438AEEA-1C2B-3A11-1FEE-193F39E916A1}"/>
              </a:ext>
            </a:extLst>
          </p:cNvPr>
          <p:cNvSpPr txBox="1">
            <a:spLocks/>
          </p:cNvSpPr>
          <p:nvPr/>
        </p:nvSpPr>
        <p:spPr>
          <a:xfrm>
            <a:off x="342633" y="1365921"/>
            <a:ext cx="11506733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6197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2400" dirty="0">
                <a:solidFill>
                  <a:srgbClr val="004F59"/>
                </a:solidFill>
              </a:rPr>
              <a:t>We Asked Current Employee’s What They Enjoyed About Working for Restore. Here Is What They Said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81DB1537-2555-D409-7D64-C0ACAFDF43E5}"/>
              </a:ext>
            </a:extLst>
          </p:cNvPr>
          <p:cNvSpPr/>
          <p:nvPr/>
        </p:nvSpPr>
        <p:spPr>
          <a:xfrm>
            <a:off x="4605052" y="2298796"/>
            <a:ext cx="3326836" cy="335672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Museo 300" panose="02000000000000000000" pitchFamily="50" charset="0"/>
              </a:rPr>
              <a:t>“A good, stable job – the training is acceptable, and colleagues are friendly. The team makes the work enjoyable, and progression is relatively straightforward. It’s steady work with no weekends.”</a:t>
            </a:r>
          </a:p>
          <a:p>
            <a:pPr algn="ctr"/>
            <a:endParaRPr lang="en-GB" sz="1400" dirty="0">
              <a:solidFill>
                <a:schemeClr val="bg1"/>
              </a:solidFill>
              <a:latin typeface="Museo 300" panose="02000000000000000000" pitchFamily="50" charset="0"/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Museo 300" panose="02000000000000000000" pitchFamily="50" charset="0"/>
              </a:rPr>
              <a:t>Pros: Welcoming environment and realistic expectations.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9E5E2182-924F-3E85-53A9-11A4D64F08E2}"/>
              </a:ext>
            </a:extLst>
          </p:cNvPr>
          <p:cNvSpPr/>
          <p:nvPr/>
        </p:nvSpPr>
        <p:spPr>
          <a:xfrm>
            <a:off x="8675551" y="2067920"/>
            <a:ext cx="3173815" cy="3184563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Museo 300" panose="02000000000000000000" pitchFamily="50" charset="0"/>
              </a:rPr>
              <a:t>“Great company that truly values its staff. Management recognise effort and contributions, which makes the work rewarding even when roles get repetitive.”</a:t>
            </a:r>
          </a:p>
          <a:p>
            <a:pPr algn="ctr"/>
            <a:endParaRPr lang="en-GB" sz="1400" dirty="0">
              <a:solidFill>
                <a:schemeClr val="bg1"/>
              </a:solidFill>
              <a:latin typeface="Museo 300" panose="02000000000000000000" pitchFamily="50" charset="0"/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Museo 300" panose="02000000000000000000" pitchFamily="50" charset="0"/>
              </a:rPr>
              <a:t>Pros: Staff value, recognition, positive team environment.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0CFBA38F-AE1E-7F97-2B59-01D0E10A48A0}"/>
              </a:ext>
            </a:extLst>
          </p:cNvPr>
          <p:cNvSpPr/>
          <p:nvPr/>
        </p:nvSpPr>
        <p:spPr>
          <a:xfrm>
            <a:off x="549350" y="2067921"/>
            <a:ext cx="3065720" cy="303454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Museo 300" panose="02000000000000000000" pitchFamily="50" charset="0"/>
              </a:rPr>
              <a:t>“Stress-free, decent pay, and we consistently had three breaks in an 8-hour shift. Very good people to work with, overall great experience. Highly recommended!”</a:t>
            </a:r>
          </a:p>
          <a:p>
            <a:pPr algn="ctr"/>
            <a:endParaRPr lang="en-GB" sz="1400" dirty="0">
              <a:solidFill>
                <a:schemeClr val="bg1"/>
              </a:solidFill>
              <a:latin typeface="Museo 300" panose="02000000000000000000" pitchFamily="50" charset="0"/>
            </a:endParaRPr>
          </a:p>
          <a:p>
            <a:pPr algn="ctr"/>
            <a:r>
              <a:rPr lang="en-GB" sz="1400" dirty="0">
                <a:latin typeface="Museo 300" panose="02000000000000000000" pitchFamily="50" charset="0"/>
              </a:rPr>
              <a:t>Pros: Comfortable pace and positive colleagues.</a:t>
            </a:r>
            <a:endParaRPr lang="en-GB" sz="1400" dirty="0">
              <a:solidFill>
                <a:schemeClr val="bg1"/>
              </a:solidFill>
              <a:latin typeface="Museo 300" panose="02000000000000000000" pitchFamily="50" charset="0"/>
            </a:endParaRPr>
          </a:p>
        </p:txBody>
      </p:sp>
      <p:pic>
        <p:nvPicPr>
          <p:cNvPr id="3" name="Picture 2" descr="Check us out on Glassdoor.">
            <a:hlinkClick r:id="rId2"/>
            <a:extLst>
              <a:ext uri="{FF2B5EF4-FFF2-40B4-BE49-F238E27FC236}">
                <a16:creationId xmlns:a16="http://schemas.microsoft.com/office/drawing/2014/main" id="{7ED1F26D-ED55-447A-1BD1-C8639B43C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33" y="5655518"/>
            <a:ext cx="2989518" cy="984072"/>
          </a:xfrm>
          <a:prstGeom prst="rect">
            <a:avLst/>
          </a:prstGeom>
          <a:solidFill>
            <a:srgbClr val="3A494E"/>
          </a:solidFill>
          <a:ln w="57150">
            <a:solidFill>
              <a:srgbClr val="2EA836"/>
            </a:solidFill>
          </a:ln>
        </p:spPr>
      </p:pic>
    </p:spTree>
    <p:extLst>
      <p:ext uri="{BB962C8B-B14F-4D97-AF65-F5344CB8AC3E}">
        <p14:creationId xmlns:p14="http://schemas.microsoft.com/office/powerpoint/2010/main" val="2879577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36025F-E271-8118-E314-8021F0B73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8553" y="2008394"/>
            <a:ext cx="10791204" cy="1193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For further information please contact the Restore Information Management Recruitment Team </a:t>
            </a:r>
          </a:p>
          <a:p>
            <a:pPr marL="0" indent="0">
              <a:buNone/>
            </a:pPr>
            <a:endParaRPr lang="en-GB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E: </a:t>
            </a:r>
            <a:r>
              <a:rPr lang="en-GB" sz="2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talent@restoreplc.com</a:t>
            </a:r>
            <a:endParaRPr lang="en-GB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T: 0330 912 1377</a:t>
            </a:r>
          </a:p>
        </p:txBody>
      </p:sp>
    </p:spTree>
    <p:extLst>
      <p:ext uri="{BB962C8B-B14F-4D97-AF65-F5344CB8AC3E}">
        <p14:creationId xmlns:p14="http://schemas.microsoft.com/office/powerpoint/2010/main" val="451326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store Information Management">
      <a:dk1>
        <a:srgbClr val="000000"/>
      </a:dk1>
      <a:lt1>
        <a:srgbClr val="FFFFFF"/>
      </a:lt1>
      <a:dk2>
        <a:srgbClr val="505759"/>
      </a:dk2>
      <a:lt2>
        <a:srgbClr val="E7E6E6"/>
      </a:lt2>
      <a:accent1>
        <a:srgbClr val="2EA836"/>
      </a:accent1>
      <a:accent2>
        <a:srgbClr val="004F59"/>
      </a:accent2>
      <a:accent3>
        <a:srgbClr val="E0E0E0"/>
      </a:accent3>
      <a:accent4>
        <a:srgbClr val="505759"/>
      </a:accent4>
      <a:accent5>
        <a:srgbClr val="000000"/>
      </a:accent5>
      <a:accent6>
        <a:srgbClr val="000000"/>
      </a:accent6>
      <a:hlink>
        <a:srgbClr val="2EA836"/>
      </a:hlink>
      <a:folHlink>
        <a:srgbClr val="004F59"/>
      </a:folHlink>
    </a:clrScheme>
    <a:fontScheme name="Custom 1">
      <a:majorFont>
        <a:latin typeface="Museo 700"/>
        <a:ea typeface=""/>
        <a:cs typeface=""/>
      </a:majorFont>
      <a:minorFont>
        <a:latin typeface="Museo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BC93BB9-6175-4FD2-9AB3-24B6C1C4D958}" vid="{39E24BB1-F2AD-4F9C-86BD-60586FF8A450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BC93BB9-6175-4FD2-9AB3-24B6C1C4D958}" vid="{2B7AF0B2-180F-4BF2-9617-6B02578B5DD3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BC93BB9-6175-4FD2-9AB3-24B6C1C4D958}" vid="{AB2F8D6E-BA6A-44F4-85CF-95A5D967EFF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80f991-14f8-4d7e-b092-83814052dbda" xsi:nil="true"/>
    <lcf76f155ced4ddcb4097134ff3c332f xmlns="2d55838f-e5f3-41cf-a4ab-96e2cb56f11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38A5A2BB50CC48AF526E8FEA785128" ma:contentTypeVersion="14" ma:contentTypeDescription="Create a new document." ma:contentTypeScope="" ma:versionID="2dd4ddd32ec84d644dbf51a30326854f">
  <xsd:schema xmlns:xsd="http://www.w3.org/2001/XMLSchema" xmlns:xs="http://www.w3.org/2001/XMLSchema" xmlns:p="http://schemas.microsoft.com/office/2006/metadata/properties" xmlns:ns2="2d55838f-e5f3-41cf-a4ab-96e2cb56f115" xmlns:ns3="0080f991-14f8-4d7e-b092-83814052dbda" targetNamespace="http://schemas.microsoft.com/office/2006/metadata/properties" ma:root="true" ma:fieldsID="dd4c1ac1fccce2bb282d653392c6e2ec" ns2:_="" ns3:_="">
    <xsd:import namespace="2d55838f-e5f3-41cf-a4ab-96e2cb56f115"/>
    <xsd:import namespace="0080f991-14f8-4d7e-b092-83814052db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5838f-e5f3-41cf-a4ab-96e2cb56f1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0f72856-f120-4033-860e-9a0a6f14c5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0f991-14f8-4d7e-b092-83814052dbd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8a5769-5d88-4e11-bf2d-cff8c682c60f}" ma:internalName="TaxCatchAll" ma:showField="CatchAllData" ma:web="0080f991-14f8-4d7e-b092-83814052db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CD0435-B1E3-4F2B-8FA0-C07D512653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F1C852-C3F3-4BB0-91BE-6B838522AA3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88DC9C6-358E-4097-8CB7-A0F5C404117C}"/>
</file>

<file path=docProps/app.xml><?xml version="1.0" encoding="utf-8"?>
<Properties xmlns="http://schemas.openxmlformats.org/officeDocument/2006/extended-properties" xmlns:vt="http://schemas.openxmlformats.org/officeDocument/2006/docPropsVTypes">
  <Template>IM-Powerpoint-Template-2025 (4)</Template>
  <TotalTime>66</TotalTime>
  <Words>1038</Words>
  <Application>Microsoft Office PowerPoint</Application>
  <PresentationFormat>Widescreen</PresentationFormat>
  <Paragraphs>176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ITC Lubalin Graph Std Book</vt:lpstr>
      <vt:lpstr>museo</vt:lpstr>
      <vt:lpstr>Museo 300</vt:lpstr>
      <vt:lpstr>Museo 500</vt:lpstr>
      <vt:lpstr>Museo 700</vt:lpstr>
      <vt:lpstr>Office Theme</vt:lpstr>
      <vt:lpstr>1_Custom Design</vt:lpstr>
      <vt:lpstr>Custom Design</vt:lpstr>
      <vt:lpstr>Restore Information Management</vt:lpstr>
      <vt:lpstr>About Restore Information Management </vt:lpstr>
      <vt:lpstr>Fast Facts About Us</vt:lpstr>
      <vt:lpstr>UK Locations</vt:lpstr>
      <vt:lpstr>The Recruitment Journey</vt:lpstr>
      <vt:lpstr>Benefits and Rewards</vt:lpstr>
      <vt:lpstr>What Else Can We Offer You?</vt:lpstr>
      <vt:lpstr>Site Information</vt:lpstr>
      <vt:lpstr>Employee Testimonials </vt:lpstr>
      <vt:lpstr>PowerPoint Presentation</vt:lpstr>
    </vt:vector>
  </TitlesOfParts>
  <Company>Restore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Vicki Thorley</dc:creator>
  <cp:lastModifiedBy>Vicki Thorley</cp:lastModifiedBy>
  <cp:revision>1</cp:revision>
  <dcterms:created xsi:type="dcterms:W3CDTF">2025-10-08T14:35:38Z</dcterms:created>
  <dcterms:modified xsi:type="dcterms:W3CDTF">2025-10-13T13:46:27Z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0x010100D838A5A2BB50CC48AF526E8FEA785128</vt:lpwstr>
  </property>
</Properties>
</file>